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notesMasterIdLst>
    <p:notesMasterId r:id="rId24"/>
  </p:notesMasterIdLst>
  <p:sldSz cx="14630400" cy="10972800"/>
  <p:notesSz cx="10972800" cy="14630400"/>
  <p:embeddedFontLst>
    <p:embeddedFont>
      <p:font typeface="Kanit Light"/>
      <p:regular r:id="rId29"/>
    </p:embeddedFont>
    <p:embeddedFont>
      <p:font typeface="Kanit Light"/>
      <p:regular r:id="rId30"/>
    </p:embeddedFont>
    <p:embeddedFont>
      <p:font typeface="Kanit Light"/>
      <p:regular r:id="rId31"/>
    </p:embeddedFont>
    <p:embeddedFont>
      <p:font typeface="Kanit Light"/>
      <p:regular r:id="rId32"/>
    </p:embeddedFont>
    <p:embeddedFont>
      <p:font typeface="Martel Sans"/>
      <p:regular r:id="rId33"/>
    </p:embeddedFont>
    <p:embeddedFont>
      <p:font typeface="Martel Sans"/>
      <p:regular r:id="rId3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29" Type="http://schemas.openxmlformats.org/officeDocument/2006/relationships/font" Target="fonts/font1.fntdata"/><Relationship Id="rId30" Type="http://schemas.openxmlformats.org/officeDocument/2006/relationships/font" Target="fonts/font2.fntdata"/><Relationship Id="rId31" Type="http://schemas.openxmlformats.org/officeDocument/2006/relationships/font" Target="fonts/font3.fntdata"/><Relationship Id="rId32" Type="http://schemas.openxmlformats.org/officeDocument/2006/relationships/font" Target="fonts/font4.fntdata"/><Relationship Id="rId33" Type="http://schemas.openxmlformats.org/officeDocument/2006/relationships/font" Target="fonts/font5.fntdata"/><Relationship Id="rId34"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5-1.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6-1.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7-1.png"/><Relationship Id="rId3"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8-1.png"/><Relationship Id="rId3"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9-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0-1.png"/><Relationship Id="rId3"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1-1.png"/><Relationship Id="rId3"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2-1.png"/><Relationship Id="rId3"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3-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EBF4F3"/>
          </a:solidFill>
          <a:ln/>
        </p:spPr>
      </p:sp>
      <p:sp>
        <p:nvSpPr>
          <p:cNvPr id="3" name="Shape 1"/>
          <p:cNvSpPr/>
          <p:nvPr/>
        </p:nvSpPr>
        <p:spPr>
          <a:xfrm>
            <a:off x="0" y="0"/>
            <a:ext cx="14630400" cy="109728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104927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EBF4F3"/>
          </a:solidFill>
          <a:ln/>
        </p:spPr>
      </p:sp>
      <p:sp>
        <p:nvSpPr>
          <p:cNvPr id="3" name="Shape 1"/>
          <p:cNvSpPr/>
          <p:nvPr/>
        </p:nvSpPr>
        <p:spPr>
          <a:xfrm>
            <a:off x="0" y="0"/>
            <a:ext cx="14630400" cy="109728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104927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EBF4F3"/>
          </a:solidFill>
          <a:ln/>
        </p:spPr>
      </p:sp>
      <p:sp>
        <p:nvSpPr>
          <p:cNvPr id="3" name="Shape 1"/>
          <p:cNvSpPr/>
          <p:nvPr/>
        </p:nvSpPr>
        <p:spPr>
          <a:xfrm>
            <a:off x="0" y="0"/>
            <a:ext cx="14630400" cy="109728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104927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EBF4F3"/>
          </a:solidFill>
          <a:ln/>
        </p:spPr>
      </p:sp>
      <p:sp>
        <p:nvSpPr>
          <p:cNvPr id="3" name="Shape 1"/>
          <p:cNvSpPr/>
          <p:nvPr/>
        </p:nvSpPr>
        <p:spPr>
          <a:xfrm>
            <a:off x="0" y="0"/>
            <a:ext cx="14630400" cy="109728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104927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EBF4F3"/>
          </a:solidFill>
          <a:ln/>
        </p:spPr>
      </p:sp>
      <p:sp>
        <p:nvSpPr>
          <p:cNvPr id="3" name="Shape 1"/>
          <p:cNvSpPr/>
          <p:nvPr/>
        </p:nvSpPr>
        <p:spPr>
          <a:xfrm>
            <a:off x="0" y="0"/>
            <a:ext cx="14630400" cy="109728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104927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EBF4F3"/>
          </a:solidFill>
          <a:ln/>
        </p:spPr>
      </p:sp>
      <p:sp>
        <p:nvSpPr>
          <p:cNvPr id="3" name="Shape 1"/>
          <p:cNvSpPr/>
          <p:nvPr/>
        </p:nvSpPr>
        <p:spPr>
          <a:xfrm>
            <a:off x="0" y="0"/>
            <a:ext cx="14630400" cy="109728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104927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EBF4F3"/>
          </a:solidFill>
          <a:ln/>
        </p:spPr>
      </p:sp>
      <p:sp>
        <p:nvSpPr>
          <p:cNvPr id="3" name="Shape 1"/>
          <p:cNvSpPr/>
          <p:nvPr/>
        </p:nvSpPr>
        <p:spPr>
          <a:xfrm>
            <a:off x="0" y="0"/>
            <a:ext cx="14630400" cy="109728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104927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EBF4F3"/>
          </a:solidFill>
          <a:ln/>
        </p:spPr>
      </p:sp>
      <p:sp>
        <p:nvSpPr>
          <p:cNvPr id="3" name="Shape 1"/>
          <p:cNvSpPr/>
          <p:nvPr/>
        </p:nvSpPr>
        <p:spPr>
          <a:xfrm>
            <a:off x="0" y="0"/>
            <a:ext cx="14630400" cy="109728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104927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EBF4F3"/>
          </a:solidFill>
          <a:ln/>
        </p:spPr>
      </p:sp>
      <p:sp>
        <p:nvSpPr>
          <p:cNvPr id="3" name="Shape 1"/>
          <p:cNvSpPr/>
          <p:nvPr/>
        </p:nvSpPr>
        <p:spPr>
          <a:xfrm>
            <a:off x="0" y="0"/>
            <a:ext cx="14630400" cy="109728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104927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EBF4F3"/>
          </a:solidFill>
          <a:ln/>
        </p:spPr>
      </p:sp>
      <p:sp>
        <p:nvSpPr>
          <p:cNvPr id="3" name="Shape 1"/>
          <p:cNvSpPr/>
          <p:nvPr/>
        </p:nvSpPr>
        <p:spPr>
          <a:xfrm>
            <a:off x="0" y="0"/>
            <a:ext cx="14630400" cy="109728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104927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EBF4F3"/>
          </a:solidFill>
          <a:ln/>
        </p:spPr>
      </p:sp>
      <p:sp>
        <p:nvSpPr>
          <p:cNvPr id="3" name="Shape 1"/>
          <p:cNvSpPr/>
          <p:nvPr/>
        </p:nvSpPr>
        <p:spPr>
          <a:xfrm>
            <a:off x="0" y="0"/>
            <a:ext cx="14630400" cy="109728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104927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EBF4F3"/>
          </a:solidFill>
          <a:ln/>
        </p:spPr>
      </p:sp>
      <p:sp>
        <p:nvSpPr>
          <p:cNvPr id="3" name="Shape 1"/>
          <p:cNvSpPr/>
          <p:nvPr/>
        </p:nvSpPr>
        <p:spPr>
          <a:xfrm>
            <a:off x="0" y="0"/>
            <a:ext cx="14630400" cy="109728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104927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EBF4F3"/>
          </a:solidFill>
          <a:ln/>
        </p:spPr>
      </p:sp>
      <p:sp>
        <p:nvSpPr>
          <p:cNvPr id="3" name="Shape 1"/>
          <p:cNvSpPr/>
          <p:nvPr/>
        </p:nvSpPr>
        <p:spPr>
          <a:xfrm>
            <a:off x="0" y="0"/>
            <a:ext cx="14630400" cy="109728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104927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EBF4F3"/>
          </a:solidFill>
          <a:ln/>
        </p:spPr>
      </p:sp>
      <p:sp>
        <p:nvSpPr>
          <p:cNvPr id="3" name="Shape 1"/>
          <p:cNvSpPr/>
          <p:nvPr/>
        </p:nvSpPr>
        <p:spPr>
          <a:xfrm>
            <a:off x="0" y="0"/>
            <a:ext cx="14630400" cy="109728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104927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EBF4F3"/>
          </a:solidFill>
          <a:ln/>
        </p:spPr>
      </p:sp>
      <p:sp>
        <p:nvSpPr>
          <p:cNvPr id="3" name="Shape 1"/>
          <p:cNvSpPr/>
          <p:nvPr/>
        </p:nvSpPr>
        <p:spPr>
          <a:xfrm>
            <a:off x="0" y="0"/>
            <a:ext cx="14630400" cy="109728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104927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EBF4F3"/>
          </a:solidFill>
          <a:ln/>
        </p:spPr>
      </p:sp>
      <p:sp>
        <p:nvSpPr>
          <p:cNvPr id="3" name="Shape 1"/>
          <p:cNvSpPr/>
          <p:nvPr/>
        </p:nvSpPr>
        <p:spPr>
          <a:xfrm>
            <a:off x="0" y="0"/>
            <a:ext cx="14630400" cy="109728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104927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EBF4F3"/>
          </a:solidFill>
          <a:ln/>
        </p:spPr>
      </p:sp>
      <p:sp>
        <p:nvSpPr>
          <p:cNvPr id="3" name="Shape 1"/>
          <p:cNvSpPr/>
          <p:nvPr/>
        </p:nvSpPr>
        <p:spPr>
          <a:xfrm>
            <a:off x="0" y="0"/>
            <a:ext cx="14630400" cy="109728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104927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EBF4F3"/>
          </a:solidFill>
          <a:ln/>
        </p:spPr>
      </p:sp>
      <p:sp>
        <p:nvSpPr>
          <p:cNvPr id="3" name="Shape 1"/>
          <p:cNvSpPr/>
          <p:nvPr/>
        </p:nvSpPr>
        <p:spPr>
          <a:xfrm>
            <a:off x="0" y="0"/>
            <a:ext cx="14630400" cy="109728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104927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EBF4F3"/>
          </a:solidFill>
          <a:ln/>
        </p:spPr>
      </p:sp>
      <p:sp>
        <p:nvSpPr>
          <p:cNvPr id="3" name="Shape 1"/>
          <p:cNvSpPr/>
          <p:nvPr/>
        </p:nvSpPr>
        <p:spPr>
          <a:xfrm>
            <a:off x="0" y="0"/>
            <a:ext cx="14630400" cy="109728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104927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EBF4F3"/>
          </a:solidFill>
          <a:ln/>
        </p:spPr>
      </p:sp>
      <p:sp>
        <p:nvSpPr>
          <p:cNvPr id="3" name="Shape 1"/>
          <p:cNvSpPr/>
          <p:nvPr/>
        </p:nvSpPr>
        <p:spPr>
          <a:xfrm>
            <a:off x="0" y="0"/>
            <a:ext cx="14630400" cy="109728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104927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EBF4F3"/>
          </a:solidFill>
          <a:ln/>
        </p:spPr>
      </p:sp>
      <p:sp>
        <p:nvSpPr>
          <p:cNvPr id="3" name="Shape 1"/>
          <p:cNvSpPr/>
          <p:nvPr/>
        </p:nvSpPr>
        <p:spPr>
          <a:xfrm>
            <a:off x="0" y="0"/>
            <a:ext cx="14630400" cy="109728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104927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EBF4F3"/>
          </a:solidFill>
          <a:ln/>
        </p:spPr>
      </p:sp>
      <p:sp>
        <p:nvSpPr>
          <p:cNvPr id="3" name="Shape 1"/>
          <p:cNvSpPr/>
          <p:nvPr/>
        </p:nvSpPr>
        <p:spPr>
          <a:xfrm>
            <a:off x="0" y="0"/>
            <a:ext cx="14630400" cy="109728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104927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slideLayout" Target="../slideLayouts/slideLayout17.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19.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20.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slideLayout" Target="../slideLayouts/slideLayout22.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slideLayout" Target="../slideLayouts/slideLayout23.xml"/><Relationship Id="rId3"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10972800"/>
          </a:xfrm>
          <a:prstGeom prst="rect">
            <a:avLst/>
          </a:prstGeom>
        </p:spPr>
      </p:pic>
      <p:sp>
        <p:nvSpPr>
          <p:cNvPr id="3" name="Text 0"/>
          <p:cNvSpPr/>
          <p:nvPr/>
        </p:nvSpPr>
        <p:spPr>
          <a:xfrm>
            <a:off x="793790" y="3123128"/>
            <a:ext cx="7556421" cy="2934653"/>
          </a:xfrm>
          <a:prstGeom prst="rect">
            <a:avLst/>
          </a:prstGeom>
          <a:noFill/>
          <a:ln/>
        </p:spPr>
        <p:txBody>
          <a:bodyPr wrap="square" lIns="0" tIns="0" rIns="0" bIns="0" rtlCol="0" anchor="t"/>
          <a:lstStyle/>
          <a:p>
            <a:pPr indent="0" marL="0">
              <a:lnSpc>
                <a:spcPts val="7700"/>
              </a:lnSpc>
              <a:buNone/>
            </a:pPr>
            <a:r>
              <a:rPr lang="en-US" sz="6150" dirty="0">
                <a:solidFill>
                  <a:srgbClr val="272D45"/>
                </a:solidFill>
                <a:latin typeface="Kanit Light" pitchFamily="34" charset="0"/>
                <a:ea typeface="Kanit Light" pitchFamily="34" charset="-122"/>
                <a:cs typeface="Kanit Light" pitchFamily="34" charset="-120"/>
              </a:rPr>
              <a:t>Stroke Prediction Using Machine Learning</a:t>
            </a:r>
            <a:endParaRPr lang="en-US" sz="6150" dirty="0"/>
          </a:p>
        </p:txBody>
      </p:sp>
      <p:sp>
        <p:nvSpPr>
          <p:cNvPr id="4" name="Text 1"/>
          <p:cNvSpPr/>
          <p:nvPr/>
        </p:nvSpPr>
        <p:spPr>
          <a:xfrm>
            <a:off x="793790" y="6397942"/>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This presentation delves into the development of a machine learning model for predicting stroke occurrence. We'll explore the process of data preprocessing, visualization, and model building to gain insights and create a reliable predictive tool.</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48057" y="510183"/>
            <a:ext cx="13334286" cy="1157288"/>
          </a:xfrm>
          <a:prstGeom prst="rect">
            <a:avLst/>
          </a:prstGeom>
          <a:noFill/>
          <a:ln/>
        </p:spPr>
        <p:txBody>
          <a:bodyPr wrap="square" lIns="0" tIns="0" rIns="0" bIns="0" rtlCol="0" anchor="t"/>
          <a:lstStyle/>
          <a:p>
            <a:pPr indent="0" marL="0">
              <a:lnSpc>
                <a:spcPts val="4550"/>
              </a:lnSpc>
              <a:buNone/>
            </a:pPr>
            <a:r>
              <a:rPr lang="en-US" sz="3600" dirty="0">
                <a:solidFill>
                  <a:srgbClr val="272D45"/>
                </a:solidFill>
                <a:latin typeface="Kanit Light" pitchFamily="34" charset="0"/>
                <a:ea typeface="Kanit Light" pitchFamily="34" charset="-122"/>
                <a:cs typeface="Kanit Light" pitchFamily="34" charset="-120"/>
              </a:rPr>
              <a:t>How does the average glucose level vary between individuals with and without hypertension?</a:t>
            </a:r>
            <a:endParaRPr lang="en-US" sz="3600" dirty="0"/>
          </a:p>
        </p:txBody>
      </p:sp>
      <p:sp>
        <p:nvSpPr>
          <p:cNvPr id="3" name="Text 1"/>
          <p:cNvSpPr/>
          <p:nvPr/>
        </p:nvSpPr>
        <p:spPr>
          <a:xfrm>
            <a:off x="648057" y="2037755"/>
            <a:ext cx="13334286" cy="296228"/>
          </a:xfrm>
          <a:prstGeom prst="rect">
            <a:avLst/>
          </a:prstGeom>
          <a:noFill/>
          <a:ln/>
        </p:spPr>
        <p:txBody>
          <a:bodyPr wrap="none" lIns="0" tIns="0" rIns="0" bIns="0" rtlCol="0" anchor="t"/>
          <a:lstStyle/>
          <a:p>
            <a:pPr indent="0" marL="0">
              <a:lnSpc>
                <a:spcPts val="2300"/>
              </a:lnSpc>
              <a:buNone/>
            </a:pPr>
            <a:r>
              <a:rPr lang="en-US" sz="1450" dirty="0">
                <a:solidFill>
                  <a:srgbClr val="2C3249"/>
                </a:solidFill>
                <a:latin typeface="Martel Sans" pitchFamily="34" charset="0"/>
                <a:ea typeface="Martel Sans" pitchFamily="34" charset="-122"/>
                <a:cs typeface="Martel Sans" pitchFamily="34" charset="-120"/>
              </a:rPr>
              <a:t> </a:t>
            </a:r>
            <a:pPr indent="0" marL="0">
              <a:lnSpc>
                <a:spcPts val="2300"/>
              </a:lnSpc>
              <a:buNone/>
            </a:pPr>
            <a:r>
              <a:rPr lang="en-US" sz="1450" i="1" dirty="0">
                <a:solidFill>
                  <a:srgbClr val="2C3249"/>
                </a:solidFill>
                <a:latin typeface="Martel Sans" pitchFamily="34" charset="0"/>
                <a:ea typeface="Martel Sans" pitchFamily="34" charset="-122"/>
                <a:cs typeface="Martel Sans" pitchFamily="34" charset="-120"/>
              </a:rPr>
              <a:t>This question can provide insights into the relationship between glucose levels and hypertension.</a:t>
            </a:r>
            <a:endParaRPr lang="en-US" sz="1450" dirty="0"/>
          </a:p>
        </p:txBody>
      </p:sp>
      <p:sp>
        <p:nvSpPr>
          <p:cNvPr id="4" name="Text 2"/>
          <p:cNvSpPr/>
          <p:nvPr/>
        </p:nvSpPr>
        <p:spPr>
          <a:xfrm>
            <a:off x="648057" y="2542223"/>
            <a:ext cx="13334286" cy="296228"/>
          </a:xfrm>
          <a:prstGeom prst="rect">
            <a:avLst/>
          </a:prstGeom>
          <a:noFill/>
          <a:ln/>
        </p:spPr>
        <p:txBody>
          <a:bodyPr wrap="none" lIns="0" tIns="0" rIns="0" bIns="0" rtlCol="0" anchor="t"/>
          <a:lstStyle/>
          <a:p>
            <a:pPr indent="0" marL="0">
              <a:lnSpc>
                <a:spcPts val="2300"/>
              </a:lnSpc>
              <a:buNone/>
            </a:pPr>
            <a:endParaRPr lang="en-US" sz="1450" dirty="0"/>
          </a:p>
        </p:txBody>
      </p:sp>
      <p:pic>
        <p:nvPicPr>
          <p:cNvPr id="5" name="Image 0" descr="preencoded.png">    </p:cNvPr>
          <p:cNvPicPr>
            <a:picLocks noChangeAspect="1"/>
          </p:cNvPicPr>
          <p:nvPr/>
        </p:nvPicPr>
        <p:blipFill>
          <a:blip r:embed="rId1"/>
          <a:stretch>
            <a:fillRect/>
          </a:stretch>
        </p:blipFill>
        <p:spPr>
          <a:xfrm>
            <a:off x="648057" y="3046690"/>
            <a:ext cx="8058269" cy="6319004"/>
          </a:xfrm>
          <a:prstGeom prst="rect">
            <a:avLst/>
          </a:prstGeom>
        </p:spPr>
      </p:pic>
      <p:sp>
        <p:nvSpPr>
          <p:cNvPr id="6" name="Text 3"/>
          <p:cNvSpPr/>
          <p:nvPr/>
        </p:nvSpPr>
        <p:spPr>
          <a:xfrm>
            <a:off x="648057" y="9573935"/>
            <a:ext cx="13334286" cy="888683"/>
          </a:xfrm>
          <a:prstGeom prst="rect">
            <a:avLst/>
          </a:prstGeom>
          <a:noFill/>
          <a:ln/>
        </p:spPr>
        <p:txBody>
          <a:bodyPr wrap="square" lIns="0" tIns="0" rIns="0" bIns="0" rtlCol="0" anchor="t"/>
          <a:lstStyle/>
          <a:p>
            <a:pPr indent="0" marL="0">
              <a:lnSpc>
                <a:spcPts val="2300"/>
              </a:lnSpc>
              <a:buNone/>
            </a:pPr>
            <a:r>
              <a:rPr lang="en-US" sz="1450" dirty="0">
                <a:solidFill>
                  <a:srgbClr val="2C3249"/>
                </a:solidFill>
                <a:latin typeface="Martel Sans" pitchFamily="34" charset="0"/>
                <a:ea typeface="Martel Sans" pitchFamily="34" charset="-122"/>
                <a:cs typeface="Martel Sans" pitchFamily="34" charset="-120"/>
              </a:rPr>
              <a:t>The analysis suggests a potential link between hypertension and higher average glucose levels. Individuals with hypertension tend to have not only higher but also more variable glucose levels.This could imply that hypertensive individuals are at an increased risk for elevated glucose levels, and they might benefit from regular monitoring and glucose management to prevent further health complications.</a:t>
            </a:r>
            <a:endParaRPr lang="en-US" sz="14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679609" y="533995"/>
            <a:ext cx="13271183" cy="1213723"/>
          </a:xfrm>
          <a:prstGeom prst="rect">
            <a:avLst/>
          </a:prstGeom>
          <a:noFill/>
          <a:ln/>
        </p:spPr>
        <p:txBody>
          <a:bodyPr wrap="square" lIns="0" tIns="0" rIns="0" bIns="0" rtlCol="0" anchor="t"/>
          <a:lstStyle/>
          <a:p>
            <a:pPr indent="0" marL="0">
              <a:lnSpc>
                <a:spcPts val="4750"/>
              </a:lnSpc>
              <a:buNone/>
            </a:pPr>
            <a:r>
              <a:rPr lang="en-US" sz="3800" dirty="0">
                <a:solidFill>
                  <a:srgbClr val="272D45"/>
                </a:solidFill>
                <a:latin typeface="Kanit Light" pitchFamily="34" charset="0"/>
                <a:ea typeface="Kanit Light" pitchFamily="34" charset="-122"/>
                <a:cs typeface="Kanit Light" pitchFamily="34" charset="-120"/>
              </a:rPr>
              <a:t>How does smoking status correlate with the incidence of stroke?</a:t>
            </a:r>
            <a:endParaRPr lang="en-US" sz="3800" dirty="0"/>
          </a:p>
        </p:txBody>
      </p:sp>
      <p:sp>
        <p:nvSpPr>
          <p:cNvPr id="3" name="Text 1"/>
          <p:cNvSpPr/>
          <p:nvPr/>
        </p:nvSpPr>
        <p:spPr>
          <a:xfrm>
            <a:off x="679609" y="2136100"/>
            <a:ext cx="13271183" cy="310634"/>
          </a:xfrm>
          <a:prstGeom prst="rect">
            <a:avLst/>
          </a:prstGeom>
          <a:noFill/>
          <a:ln/>
        </p:spPr>
        <p:txBody>
          <a:bodyPr wrap="none" lIns="0" tIns="0" rIns="0" bIns="0" rtlCol="0" anchor="t"/>
          <a:lstStyle/>
          <a:p>
            <a:pPr indent="0" marL="0">
              <a:lnSpc>
                <a:spcPts val="2400"/>
              </a:lnSpc>
              <a:buNone/>
            </a:pPr>
            <a:r>
              <a:rPr lang="en-US" sz="1500" i="1" dirty="0">
                <a:solidFill>
                  <a:srgbClr val="2C3249"/>
                </a:solidFill>
                <a:latin typeface="Martel Sans" pitchFamily="34" charset="0"/>
                <a:ea typeface="Martel Sans" pitchFamily="34" charset="-122"/>
                <a:cs typeface="Martel Sans" pitchFamily="34" charset="-120"/>
              </a:rPr>
              <a:t>This question can help visualize the impact of smoking habits on stroke risk</a:t>
            </a:r>
            <a:endParaRPr lang="en-US" sz="1500" dirty="0"/>
          </a:p>
        </p:txBody>
      </p:sp>
      <p:pic>
        <p:nvPicPr>
          <p:cNvPr id="4" name="Image 0" descr="preencoded.png">    </p:cNvPr>
          <p:cNvPicPr>
            <a:picLocks noChangeAspect="1"/>
          </p:cNvPicPr>
          <p:nvPr/>
        </p:nvPicPr>
        <p:blipFill>
          <a:blip r:embed="rId1"/>
          <a:stretch>
            <a:fillRect/>
          </a:stretch>
        </p:blipFill>
        <p:spPr>
          <a:xfrm>
            <a:off x="679609" y="2665095"/>
            <a:ext cx="7381161" cy="6626900"/>
          </a:xfrm>
          <a:prstGeom prst="rect">
            <a:avLst/>
          </a:prstGeom>
        </p:spPr>
      </p:pic>
      <p:sp>
        <p:nvSpPr>
          <p:cNvPr id="5" name="Text 2"/>
          <p:cNvSpPr/>
          <p:nvPr/>
        </p:nvSpPr>
        <p:spPr>
          <a:xfrm>
            <a:off x="679609" y="9510355"/>
            <a:ext cx="13271183" cy="931902"/>
          </a:xfrm>
          <a:prstGeom prst="rect">
            <a:avLst/>
          </a:prstGeom>
          <a:noFill/>
          <a:ln/>
        </p:spPr>
        <p:txBody>
          <a:bodyPr wrap="square" lIns="0" tIns="0" rIns="0" bIns="0" rtlCol="0" anchor="t"/>
          <a:lstStyle/>
          <a:p>
            <a:pPr indent="0" marL="0">
              <a:lnSpc>
                <a:spcPts val="2400"/>
              </a:lnSpc>
              <a:buNone/>
            </a:pPr>
            <a:r>
              <a:rPr lang="en-US" sz="1500" dirty="0">
                <a:solidFill>
                  <a:srgbClr val="2C3249"/>
                </a:solidFill>
                <a:latin typeface="Martel Sans" pitchFamily="34" charset="0"/>
                <a:ea typeface="Martel Sans" pitchFamily="34" charset="-122"/>
                <a:cs typeface="Martel Sans" pitchFamily="34" charset="-120"/>
              </a:rPr>
              <a:t>While there is an observable presence of stroke cases among those who formerly smoked, current smokers surprisingly represent a smaller proportion. This analysis suggests that both former smokers and non-smokers have notable stroke risk factors, perhaps indicating that stroke risk may be influenced by a combination of lifestyle, medical history, and other health factors beyond smoking alone.</a:t>
            </a:r>
            <a:endParaRPr lang="en-US" sz="15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679252" y="838438"/>
            <a:ext cx="13225701" cy="606385"/>
          </a:xfrm>
          <a:prstGeom prst="rect">
            <a:avLst/>
          </a:prstGeom>
          <a:noFill/>
          <a:ln/>
        </p:spPr>
        <p:txBody>
          <a:bodyPr wrap="none" lIns="0" tIns="0" rIns="0" bIns="0" rtlCol="0" anchor="t"/>
          <a:lstStyle/>
          <a:p>
            <a:pPr indent="0" marL="0">
              <a:lnSpc>
                <a:spcPts val="4750"/>
              </a:lnSpc>
              <a:buNone/>
            </a:pPr>
            <a:r>
              <a:rPr lang="en-US" sz="3800" dirty="0">
                <a:solidFill>
                  <a:srgbClr val="272D45"/>
                </a:solidFill>
                <a:latin typeface="Kanit Light" pitchFamily="34" charset="0"/>
                <a:ea typeface="Kanit Light" pitchFamily="34" charset="-122"/>
                <a:cs typeface="Kanit Light" pitchFamily="34" charset="-120"/>
              </a:rPr>
              <a:t>What is the relationship between BMI and stroke occurrences? </a:t>
            </a:r>
            <a:endParaRPr lang="en-US" sz="3800" dirty="0"/>
          </a:p>
        </p:txBody>
      </p:sp>
      <p:sp>
        <p:nvSpPr>
          <p:cNvPr id="3" name="Text 1"/>
          <p:cNvSpPr/>
          <p:nvPr/>
        </p:nvSpPr>
        <p:spPr>
          <a:xfrm>
            <a:off x="679252" y="1832967"/>
            <a:ext cx="13271897" cy="310515"/>
          </a:xfrm>
          <a:prstGeom prst="rect">
            <a:avLst/>
          </a:prstGeom>
          <a:noFill/>
          <a:ln/>
        </p:spPr>
        <p:txBody>
          <a:bodyPr wrap="none" lIns="0" tIns="0" rIns="0" bIns="0" rtlCol="0" anchor="t"/>
          <a:lstStyle/>
          <a:p>
            <a:pPr indent="0" marL="0">
              <a:lnSpc>
                <a:spcPts val="2400"/>
              </a:lnSpc>
              <a:buNone/>
            </a:pPr>
            <a:r>
              <a:rPr lang="en-US" sz="1500" i="1" dirty="0">
                <a:solidFill>
                  <a:srgbClr val="2C3249"/>
                </a:solidFill>
                <a:latin typeface="Martel Sans" pitchFamily="34" charset="0"/>
                <a:ea typeface="Martel Sans" pitchFamily="34" charset="-122"/>
                <a:cs typeface="Martel Sans" pitchFamily="34" charset="-120"/>
              </a:rPr>
              <a:t>This question can help understand if BMI is a significant factor in stroke risk.</a:t>
            </a:r>
            <a:endParaRPr lang="en-US" sz="1500" dirty="0"/>
          </a:p>
        </p:txBody>
      </p:sp>
      <p:pic>
        <p:nvPicPr>
          <p:cNvPr id="4" name="Image 0" descr="preencoded.png">    </p:cNvPr>
          <p:cNvPicPr>
            <a:picLocks noChangeAspect="1"/>
          </p:cNvPicPr>
          <p:nvPr/>
        </p:nvPicPr>
        <p:blipFill>
          <a:blip r:embed="rId1"/>
          <a:stretch>
            <a:fillRect/>
          </a:stretch>
        </p:blipFill>
        <p:spPr>
          <a:xfrm>
            <a:off x="679252" y="2361724"/>
            <a:ext cx="8445698" cy="6622852"/>
          </a:xfrm>
          <a:prstGeom prst="rect">
            <a:avLst/>
          </a:prstGeom>
        </p:spPr>
      </p:pic>
      <p:sp>
        <p:nvSpPr>
          <p:cNvPr id="5" name="Text 2"/>
          <p:cNvSpPr/>
          <p:nvPr/>
        </p:nvSpPr>
        <p:spPr>
          <a:xfrm>
            <a:off x="679252" y="9202817"/>
            <a:ext cx="13271897" cy="931545"/>
          </a:xfrm>
          <a:prstGeom prst="rect">
            <a:avLst/>
          </a:prstGeom>
          <a:noFill/>
          <a:ln/>
        </p:spPr>
        <p:txBody>
          <a:bodyPr wrap="square" lIns="0" tIns="0" rIns="0" bIns="0" rtlCol="0" anchor="t"/>
          <a:lstStyle/>
          <a:p>
            <a:pPr indent="0" marL="0">
              <a:lnSpc>
                <a:spcPts val="2400"/>
              </a:lnSpc>
              <a:buNone/>
            </a:pPr>
            <a:r>
              <a:rPr lang="en-US" sz="1500" dirty="0">
                <a:solidFill>
                  <a:srgbClr val="2C3249"/>
                </a:solidFill>
                <a:latin typeface="Martel Sans" pitchFamily="34" charset="0"/>
                <a:ea typeface="Martel Sans" pitchFamily="34" charset="-122"/>
                <a:cs typeface="Martel Sans" pitchFamily="34" charset="-120"/>
              </a:rPr>
              <a:t>BMI and Stroke Relationship: Although individuals with a stroke have a slightly higher median BMI, the difference is not pronounced in this plot. This suggests that while BMI might have some association with stroke risk, it is not a sole indicator, as high BMI outliers are also present in the no-stroke group.</a:t>
            </a:r>
            <a:endParaRPr lang="en-US" sz="15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671513" y="527566"/>
            <a:ext cx="13287375" cy="1199198"/>
          </a:xfrm>
          <a:prstGeom prst="rect">
            <a:avLst/>
          </a:prstGeom>
          <a:noFill/>
          <a:ln/>
        </p:spPr>
        <p:txBody>
          <a:bodyPr wrap="square" lIns="0" tIns="0" rIns="0" bIns="0" rtlCol="0" anchor="t"/>
          <a:lstStyle/>
          <a:p>
            <a:pPr indent="0" marL="0">
              <a:lnSpc>
                <a:spcPts val="4700"/>
              </a:lnSpc>
              <a:buNone/>
            </a:pPr>
            <a:r>
              <a:rPr lang="en-US" sz="3750" dirty="0">
                <a:solidFill>
                  <a:srgbClr val="272D45"/>
                </a:solidFill>
                <a:latin typeface="Kanit Light" pitchFamily="34" charset="0"/>
                <a:ea typeface="Kanit Light" pitchFamily="34" charset="-122"/>
                <a:cs typeface="Kanit Light" pitchFamily="34" charset="-120"/>
              </a:rPr>
              <a:t>What is the relationship among BMI, age, avg_glucose_level, and stroke</a:t>
            </a:r>
            <a:endParaRPr lang="en-US" sz="3750" dirty="0"/>
          </a:p>
        </p:txBody>
      </p:sp>
      <p:pic>
        <p:nvPicPr>
          <p:cNvPr id="3" name="Image 0" descr="preencoded.png">    </p:cNvPr>
          <p:cNvPicPr>
            <a:picLocks noChangeAspect="1"/>
          </p:cNvPicPr>
          <p:nvPr/>
        </p:nvPicPr>
        <p:blipFill>
          <a:blip r:embed="rId1"/>
          <a:stretch>
            <a:fillRect/>
          </a:stretch>
        </p:blipFill>
        <p:spPr>
          <a:xfrm>
            <a:off x="2901910" y="2014538"/>
            <a:ext cx="8826460" cy="84321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28305" y="738545"/>
            <a:ext cx="5202674" cy="650319"/>
          </a:xfrm>
          <a:prstGeom prst="rect">
            <a:avLst/>
          </a:prstGeom>
          <a:noFill/>
          <a:ln/>
        </p:spPr>
        <p:txBody>
          <a:bodyPr wrap="none" lIns="0" tIns="0" rIns="0" bIns="0" rtlCol="0" anchor="t"/>
          <a:lstStyle/>
          <a:p>
            <a:pPr indent="0" marL="0">
              <a:lnSpc>
                <a:spcPts val="5100"/>
              </a:lnSpc>
              <a:buNone/>
            </a:pPr>
            <a:r>
              <a:rPr lang="en-US" sz="4050" dirty="0">
                <a:solidFill>
                  <a:srgbClr val="272D45"/>
                </a:solidFill>
                <a:latin typeface="Kanit Light" pitchFamily="34" charset="0"/>
                <a:ea typeface="Kanit Light" pitchFamily="34" charset="-122"/>
                <a:cs typeface="Kanit Light" pitchFamily="34" charset="-120"/>
              </a:rPr>
              <a:t>Insights of pairplot</a:t>
            </a:r>
            <a:endParaRPr lang="en-US" sz="4050" dirty="0"/>
          </a:p>
        </p:txBody>
      </p:sp>
      <p:sp>
        <p:nvSpPr>
          <p:cNvPr id="3" name="Shape 1"/>
          <p:cNvSpPr/>
          <p:nvPr/>
        </p:nvSpPr>
        <p:spPr>
          <a:xfrm>
            <a:off x="728305" y="1935004"/>
            <a:ext cx="468154" cy="468154"/>
          </a:xfrm>
          <a:prstGeom prst="roundRect">
            <a:avLst>
              <a:gd name="adj" fmla="val 18670"/>
            </a:avLst>
          </a:prstGeom>
          <a:solidFill>
            <a:srgbClr val="DFECE9"/>
          </a:solidFill>
          <a:ln w="7620">
            <a:solidFill>
              <a:srgbClr val="C5D2CF"/>
            </a:solidFill>
            <a:prstDash val="solid"/>
          </a:ln>
        </p:spPr>
      </p:sp>
      <p:sp>
        <p:nvSpPr>
          <p:cNvPr id="4" name="Text 2"/>
          <p:cNvSpPr/>
          <p:nvPr/>
        </p:nvSpPr>
        <p:spPr>
          <a:xfrm>
            <a:off x="914876" y="2012990"/>
            <a:ext cx="94893" cy="312182"/>
          </a:xfrm>
          <a:prstGeom prst="rect">
            <a:avLst/>
          </a:prstGeom>
          <a:noFill/>
          <a:ln/>
        </p:spPr>
        <p:txBody>
          <a:bodyPr wrap="none" lIns="0" tIns="0" rIns="0" bIns="0" rtlCol="0" anchor="t"/>
          <a:lstStyle/>
          <a:p>
            <a:pPr algn="ctr" indent="0" marL="0">
              <a:lnSpc>
                <a:spcPts val="2450"/>
              </a:lnSpc>
              <a:buNone/>
            </a:pPr>
            <a:r>
              <a:rPr lang="en-US" sz="2450" dirty="0">
                <a:solidFill>
                  <a:srgbClr val="2C3249"/>
                </a:solidFill>
                <a:latin typeface="Kanit Light" pitchFamily="34" charset="0"/>
                <a:ea typeface="Kanit Light" pitchFamily="34" charset="-122"/>
                <a:cs typeface="Kanit Light" pitchFamily="34" charset="-120"/>
              </a:rPr>
              <a:t>1</a:t>
            </a:r>
            <a:endParaRPr lang="en-US" sz="2450" dirty="0"/>
          </a:p>
        </p:txBody>
      </p:sp>
      <p:sp>
        <p:nvSpPr>
          <p:cNvPr id="5" name="Text 3"/>
          <p:cNvSpPr/>
          <p:nvPr/>
        </p:nvSpPr>
        <p:spPr>
          <a:xfrm>
            <a:off x="1404461" y="1935004"/>
            <a:ext cx="2601278" cy="325160"/>
          </a:xfrm>
          <a:prstGeom prst="rect">
            <a:avLst/>
          </a:prstGeom>
          <a:noFill/>
          <a:ln/>
        </p:spPr>
        <p:txBody>
          <a:bodyPr wrap="none" lIns="0" tIns="0" rIns="0" bIns="0" rtlCol="0" anchor="t"/>
          <a:lstStyle/>
          <a:p>
            <a:pPr indent="0" marL="0">
              <a:lnSpc>
                <a:spcPts val="2550"/>
              </a:lnSpc>
              <a:buNone/>
            </a:pPr>
            <a:r>
              <a:rPr lang="en-US" sz="2000" dirty="0">
                <a:solidFill>
                  <a:srgbClr val="2C3249"/>
                </a:solidFill>
                <a:latin typeface="Kanit Light" pitchFamily="34" charset="0"/>
                <a:ea typeface="Kanit Light" pitchFamily="34" charset="-122"/>
                <a:cs typeface="Kanit Light" pitchFamily="34" charset="-120"/>
              </a:rPr>
              <a:t>BMI vs. Stroke</a:t>
            </a:r>
            <a:endParaRPr lang="en-US" sz="2000" dirty="0"/>
          </a:p>
        </p:txBody>
      </p:sp>
      <p:sp>
        <p:nvSpPr>
          <p:cNvPr id="6" name="Text 4"/>
          <p:cNvSpPr/>
          <p:nvPr/>
        </p:nvSpPr>
        <p:spPr>
          <a:xfrm>
            <a:off x="1404461" y="2384941"/>
            <a:ext cx="5806797" cy="665798"/>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2C3249"/>
                </a:solidFill>
                <a:latin typeface="Martel Sans" pitchFamily="34" charset="0"/>
                <a:ea typeface="Martel Sans" pitchFamily="34" charset="-122"/>
                <a:cs typeface="Martel Sans" pitchFamily="34" charset="-120"/>
              </a:rPr>
              <a:t>The distribution of BMI is mostly similar for individuals with and without a stroke.</a:t>
            </a:r>
            <a:endParaRPr lang="en-US" sz="1600" dirty="0"/>
          </a:p>
        </p:txBody>
      </p:sp>
      <p:sp>
        <p:nvSpPr>
          <p:cNvPr id="7" name="Text 5"/>
          <p:cNvSpPr/>
          <p:nvPr/>
        </p:nvSpPr>
        <p:spPr>
          <a:xfrm>
            <a:off x="1404461" y="3123486"/>
            <a:ext cx="5806797" cy="665798"/>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2C3249"/>
                </a:solidFill>
                <a:latin typeface="Martel Sans" pitchFamily="34" charset="0"/>
                <a:ea typeface="Martel Sans" pitchFamily="34" charset="-122"/>
                <a:cs typeface="Martel Sans" pitchFamily="34" charset="-120"/>
              </a:rPr>
              <a:t>There are some stroke cases among individuals with high BMI values, but the correlation is not very distinct.</a:t>
            </a:r>
            <a:endParaRPr lang="en-US" sz="1600" dirty="0"/>
          </a:p>
        </p:txBody>
      </p:sp>
      <p:sp>
        <p:nvSpPr>
          <p:cNvPr id="8" name="Shape 6"/>
          <p:cNvSpPr/>
          <p:nvPr/>
        </p:nvSpPr>
        <p:spPr>
          <a:xfrm>
            <a:off x="7419261" y="1935004"/>
            <a:ext cx="468154" cy="468154"/>
          </a:xfrm>
          <a:prstGeom prst="roundRect">
            <a:avLst>
              <a:gd name="adj" fmla="val 18670"/>
            </a:avLst>
          </a:prstGeom>
          <a:solidFill>
            <a:srgbClr val="DFECE9"/>
          </a:solidFill>
          <a:ln w="7620">
            <a:solidFill>
              <a:srgbClr val="C5D2CF"/>
            </a:solidFill>
            <a:prstDash val="solid"/>
          </a:ln>
        </p:spPr>
      </p:sp>
      <p:sp>
        <p:nvSpPr>
          <p:cNvPr id="9" name="Text 7"/>
          <p:cNvSpPr/>
          <p:nvPr/>
        </p:nvSpPr>
        <p:spPr>
          <a:xfrm>
            <a:off x="7574280" y="2012990"/>
            <a:ext cx="157996" cy="312182"/>
          </a:xfrm>
          <a:prstGeom prst="rect">
            <a:avLst/>
          </a:prstGeom>
          <a:noFill/>
          <a:ln/>
        </p:spPr>
        <p:txBody>
          <a:bodyPr wrap="none" lIns="0" tIns="0" rIns="0" bIns="0" rtlCol="0" anchor="t"/>
          <a:lstStyle/>
          <a:p>
            <a:pPr algn="ctr" indent="0" marL="0">
              <a:lnSpc>
                <a:spcPts val="2450"/>
              </a:lnSpc>
              <a:buNone/>
            </a:pPr>
            <a:r>
              <a:rPr lang="en-US" sz="2450" dirty="0">
                <a:solidFill>
                  <a:srgbClr val="2C3249"/>
                </a:solidFill>
                <a:latin typeface="Kanit Light" pitchFamily="34" charset="0"/>
                <a:ea typeface="Kanit Light" pitchFamily="34" charset="-122"/>
                <a:cs typeface="Kanit Light" pitchFamily="34" charset="-120"/>
              </a:rPr>
              <a:t>2</a:t>
            </a:r>
            <a:endParaRPr lang="en-US" sz="2450" dirty="0"/>
          </a:p>
        </p:txBody>
      </p:sp>
      <p:sp>
        <p:nvSpPr>
          <p:cNvPr id="10" name="Text 8"/>
          <p:cNvSpPr/>
          <p:nvPr/>
        </p:nvSpPr>
        <p:spPr>
          <a:xfrm>
            <a:off x="8095417" y="1935004"/>
            <a:ext cx="2601278" cy="325160"/>
          </a:xfrm>
          <a:prstGeom prst="rect">
            <a:avLst/>
          </a:prstGeom>
          <a:noFill/>
          <a:ln/>
        </p:spPr>
        <p:txBody>
          <a:bodyPr wrap="none" lIns="0" tIns="0" rIns="0" bIns="0" rtlCol="0" anchor="t"/>
          <a:lstStyle/>
          <a:p>
            <a:pPr indent="0" marL="0">
              <a:lnSpc>
                <a:spcPts val="2550"/>
              </a:lnSpc>
              <a:buNone/>
            </a:pPr>
            <a:r>
              <a:rPr lang="en-US" sz="2000" dirty="0">
                <a:solidFill>
                  <a:srgbClr val="2C3249"/>
                </a:solidFill>
                <a:latin typeface="Kanit Light" pitchFamily="34" charset="0"/>
                <a:ea typeface="Kanit Light" pitchFamily="34" charset="-122"/>
                <a:cs typeface="Kanit Light" pitchFamily="34" charset="-120"/>
              </a:rPr>
              <a:t>Age vs. Stroke</a:t>
            </a:r>
            <a:endParaRPr lang="en-US" sz="2000" dirty="0"/>
          </a:p>
        </p:txBody>
      </p:sp>
      <p:sp>
        <p:nvSpPr>
          <p:cNvPr id="11" name="Text 9"/>
          <p:cNvSpPr/>
          <p:nvPr/>
        </p:nvSpPr>
        <p:spPr>
          <a:xfrm>
            <a:off x="8095417" y="2384941"/>
            <a:ext cx="5806797" cy="998696"/>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2C3249"/>
                </a:solidFill>
                <a:latin typeface="Martel Sans" pitchFamily="34" charset="0"/>
                <a:ea typeface="Martel Sans" pitchFamily="34" charset="-122"/>
                <a:cs typeface="Martel Sans" pitchFamily="34" charset="-120"/>
              </a:rPr>
              <a:t>There is a noticeable increase in stroke occurrences with higher age values. Many stroke cases are clustered among older individuals, particularly those above 50.</a:t>
            </a:r>
            <a:endParaRPr lang="en-US" sz="1600" dirty="0"/>
          </a:p>
        </p:txBody>
      </p:sp>
      <p:sp>
        <p:nvSpPr>
          <p:cNvPr id="12" name="Text 10"/>
          <p:cNvSpPr/>
          <p:nvPr/>
        </p:nvSpPr>
        <p:spPr>
          <a:xfrm>
            <a:off x="8095417" y="3456384"/>
            <a:ext cx="5806797" cy="998696"/>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2C3249"/>
                </a:solidFill>
                <a:latin typeface="Martel Sans" pitchFamily="34" charset="0"/>
                <a:ea typeface="Martel Sans" pitchFamily="34" charset="-122"/>
                <a:cs typeface="Martel Sans" pitchFamily="34" charset="-120"/>
              </a:rPr>
              <a:t>Younger individuals (below 50) show fewer stroke cases, suggesting age could be a significant factor in stroke risk.</a:t>
            </a:r>
            <a:endParaRPr lang="en-US" sz="1600" dirty="0"/>
          </a:p>
        </p:txBody>
      </p:sp>
      <p:sp>
        <p:nvSpPr>
          <p:cNvPr id="13" name="Shape 11"/>
          <p:cNvSpPr/>
          <p:nvPr/>
        </p:nvSpPr>
        <p:spPr>
          <a:xfrm>
            <a:off x="728305" y="4897160"/>
            <a:ext cx="468154" cy="468154"/>
          </a:xfrm>
          <a:prstGeom prst="roundRect">
            <a:avLst>
              <a:gd name="adj" fmla="val 18670"/>
            </a:avLst>
          </a:prstGeom>
          <a:solidFill>
            <a:srgbClr val="DFECE9"/>
          </a:solidFill>
          <a:ln w="7620">
            <a:solidFill>
              <a:srgbClr val="C5D2CF"/>
            </a:solidFill>
            <a:prstDash val="solid"/>
          </a:ln>
        </p:spPr>
      </p:sp>
      <p:sp>
        <p:nvSpPr>
          <p:cNvPr id="14" name="Text 12"/>
          <p:cNvSpPr/>
          <p:nvPr/>
        </p:nvSpPr>
        <p:spPr>
          <a:xfrm>
            <a:off x="882134" y="4975146"/>
            <a:ext cx="160496" cy="312182"/>
          </a:xfrm>
          <a:prstGeom prst="rect">
            <a:avLst/>
          </a:prstGeom>
          <a:noFill/>
          <a:ln/>
        </p:spPr>
        <p:txBody>
          <a:bodyPr wrap="none" lIns="0" tIns="0" rIns="0" bIns="0" rtlCol="0" anchor="t"/>
          <a:lstStyle/>
          <a:p>
            <a:pPr algn="ctr" indent="0" marL="0">
              <a:lnSpc>
                <a:spcPts val="2450"/>
              </a:lnSpc>
              <a:buNone/>
            </a:pPr>
            <a:r>
              <a:rPr lang="en-US" sz="2450" dirty="0">
                <a:solidFill>
                  <a:srgbClr val="2C3249"/>
                </a:solidFill>
                <a:latin typeface="Kanit Light" pitchFamily="34" charset="0"/>
                <a:ea typeface="Kanit Light" pitchFamily="34" charset="-122"/>
                <a:cs typeface="Kanit Light" pitchFamily="34" charset="-120"/>
              </a:rPr>
              <a:t>3</a:t>
            </a:r>
            <a:endParaRPr lang="en-US" sz="2450" dirty="0"/>
          </a:p>
        </p:txBody>
      </p:sp>
      <p:sp>
        <p:nvSpPr>
          <p:cNvPr id="15" name="Text 13"/>
          <p:cNvSpPr/>
          <p:nvPr/>
        </p:nvSpPr>
        <p:spPr>
          <a:xfrm>
            <a:off x="1404461" y="4897160"/>
            <a:ext cx="3729395" cy="325160"/>
          </a:xfrm>
          <a:prstGeom prst="rect">
            <a:avLst/>
          </a:prstGeom>
          <a:noFill/>
          <a:ln/>
        </p:spPr>
        <p:txBody>
          <a:bodyPr wrap="none" lIns="0" tIns="0" rIns="0" bIns="0" rtlCol="0" anchor="t"/>
          <a:lstStyle/>
          <a:p>
            <a:pPr indent="0" marL="0">
              <a:lnSpc>
                <a:spcPts val="2550"/>
              </a:lnSpc>
              <a:buNone/>
            </a:pPr>
            <a:r>
              <a:rPr lang="en-US" sz="2000" dirty="0">
                <a:solidFill>
                  <a:srgbClr val="2C3249"/>
                </a:solidFill>
                <a:latin typeface="Kanit Light" pitchFamily="34" charset="0"/>
                <a:ea typeface="Kanit Light" pitchFamily="34" charset="-122"/>
                <a:cs typeface="Kanit Light" pitchFamily="34" charset="-120"/>
              </a:rPr>
              <a:t>Average Glucose Level vs. Stroke </a:t>
            </a:r>
            <a:endParaRPr lang="en-US" sz="2000" dirty="0"/>
          </a:p>
        </p:txBody>
      </p:sp>
      <p:sp>
        <p:nvSpPr>
          <p:cNvPr id="16" name="Text 14"/>
          <p:cNvSpPr/>
          <p:nvPr/>
        </p:nvSpPr>
        <p:spPr>
          <a:xfrm>
            <a:off x="1404461" y="5347097"/>
            <a:ext cx="5806797" cy="998696"/>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2C3249"/>
                </a:solidFill>
                <a:latin typeface="Martel Sans" pitchFamily="34" charset="0"/>
                <a:ea typeface="Martel Sans" pitchFamily="34" charset="-122"/>
                <a:cs typeface="Martel Sans" pitchFamily="34" charset="-120"/>
              </a:rPr>
              <a:t>Individuals with strokes tend to have a higher average glucose level, although there are also many high glucose levels among individuals without a stroke.</a:t>
            </a:r>
            <a:endParaRPr lang="en-US" sz="1600" dirty="0"/>
          </a:p>
        </p:txBody>
      </p:sp>
      <p:sp>
        <p:nvSpPr>
          <p:cNvPr id="17" name="Text 15"/>
          <p:cNvSpPr/>
          <p:nvPr/>
        </p:nvSpPr>
        <p:spPr>
          <a:xfrm>
            <a:off x="1404461" y="6418540"/>
            <a:ext cx="5806797" cy="998696"/>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2C3249"/>
                </a:solidFill>
                <a:latin typeface="Martel Sans" pitchFamily="34" charset="0"/>
                <a:ea typeface="Martel Sans" pitchFamily="34" charset="-122"/>
                <a:cs typeface="Martel Sans" pitchFamily="34" charset="-120"/>
              </a:rPr>
              <a:t>This suggests that high glucose levels could be associated with a higher risk of stroke but might not be a definitive predictor on their own.</a:t>
            </a:r>
            <a:endParaRPr lang="en-US" sz="1600" dirty="0"/>
          </a:p>
        </p:txBody>
      </p:sp>
      <p:sp>
        <p:nvSpPr>
          <p:cNvPr id="18" name="Shape 16"/>
          <p:cNvSpPr/>
          <p:nvPr/>
        </p:nvSpPr>
        <p:spPr>
          <a:xfrm>
            <a:off x="7419261" y="4897160"/>
            <a:ext cx="468154" cy="468154"/>
          </a:xfrm>
          <a:prstGeom prst="roundRect">
            <a:avLst>
              <a:gd name="adj" fmla="val 18670"/>
            </a:avLst>
          </a:prstGeom>
          <a:solidFill>
            <a:srgbClr val="DFECE9"/>
          </a:solidFill>
          <a:ln w="7620">
            <a:solidFill>
              <a:srgbClr val="C5D2CF"/>
            </a:solidFill>
            <a:prstDash val="solid"/>
          </a:ln>
        </p:spPr>
      </p:sp>
      <p:sp>
        <p:nvSpPr>
          <p:cNvPr id="19" name="Text 17"/>
          <p:cNvSpPr/>
          <p:nvPr/>
        </p:nvSpPr>
        <p:spPr>
          <a:xfrm>
            <a:off x="7568922" y="4975146"/>
            <a:ext cx="168831" cy="312182"/>
          </a:xfrm>
          <a:prstGeom prst="rect">
            <a:avLst/>
          </a:prstGeom>
          <a:noFill/>
          <a:ln/>
        </p:spPr>
        <p:txBody>
          <a:bodyPr wrap="none" lIns="0" tIns="0" rIns="0" bIns="0" rtlCol="0" anchor="t"/>
          <a:lstStyle/>
          <a:p>
            <a:pPr algn="ctr" indent="0" marL="0">
              <a:lnSpc>
                <a:spcPts val="2450"/>
              </a:lnSpc>
              <a:buNone/>
            </a:pPr>
            <a:r>
              <a:rPr lang="en-US" sz="2450" dirty="0">
                <a:solidFill>
                  <a:srgbClr val="2C3249"/>
                </a:solidFill>
                <a:latin typeface="Kanit Light" pitchFamily="34" charset="0"/>
                <a:ea typeface="Kanit Light" pitchFamily="34" charset="-122"/>
                <a:cs typeface="Kanit Light" pitchFamily="34" charset="-120"/>
              </a:rPr>
              <a:t>4</a:t>
            </a:r>
            <a:endParaRPr lang="en-US" sz="2450" dirty="0"/>
          </a:p>
        </p:txBody>
      </p:sp>
      <p:sp>
        <p:nvSpPr>
          <p:cNvPr id="20" name="Text 18"/>
          <p:cNvSpPr/>
          <p:nvPr/>
        </p:nvSpPr>
        <p:spPr>
          <a:xfrm>
            <a:off x="8095417" y="4897160"/>
            <a:ext cx="5675471" cy="325160"/>
          </a:xfrm>
          <a:prstGeom prst="rect">
            <a:avLst/>
          </a:prstGeom>
          <a:noFill/>
          <a:ln/>
        </p:spPr>
        <p:txBody>
          <a:bodyPr wrap="none" lIns="0" tIns="0" rIns="0" bIns="0" rtlCol="0" anchor="t"/>
          <a:lstStyle/>
          <a:p>
            <a:pPr indent="0" marL="0">
              <a:lnSpc>
                <a:spcPts val="2550"/>
              </a:lnSpc>
              <a:buNone/>
            </a:pPr>
            <a:r>
              <a:rPr lang="en-US" sz="2000" dirty="0">
                <a:solidFill>
                  <a:srgbClr val="2C3249"/>
                </a:solidFill>
                <a:latin typeface="Kanit Light" pitchFamily="34" charset="0"/>
                <a:ea typeface="Kanit Light" pitchFamily="34" charset="-122"/>
                <a:cs typeface="Kanit Light" pitchFamily="34" charset="-120"/>
              </a:rPr>
              <a:t>Relationship Between BMI, Age, and Glucose Level</a:t>
            </a:r>
            <a:endParaRPr lang="en-US" sz="2000" dirty="0"/>
          </a:p>
        </p:txBody>
      </p:sp>
      <p:sp>
        <p:nvSpPr>
          <p:cNvPr id="21" name="Text 19"/>
          <p:cNvSpPr/>
          <p:nvPr/>
        </p:nvSpPr>
        <p:spPr>
          <a:xfrm>
            <a:off x="8095417" y="5347097"/>
            <a:ext cx="5806797" cy="998696"/>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2C3249"/>
                </a:solidFill>
                <a:latin typeface="Martel Sans" pitchFamily="34" charset="0"/>
                <a:ea typeface="Martel Sans" pitchFamily="34" charset="-122"/>
                <a:cs typeface="Martel Sans" pitchFamily="34" charset="-120"/>
              </a:rPr>
              <a:t>There isn’t a strong visible correlation between BMI and age or between BMI and average glucose level in terms of stroke occurrences.</a:t>
            </a:r>
            <a:endParaRPr lang="en-US" sz="1600" dirty="0"/>
          </a:p>
        </p:txBody>
      </p:sp>
      <p:sp>
        <p:nvSpPr>
          <p:cNvPr id="22" name="Text 20"/>
          <p:cNvSpPr/>
          <p:nvPr/>
        </p:nvSpPr>
        <p:spPr>
          <a:xfrm>
            <a:off x="8095417" y="6418540"/>
            <a:ext cx="5806797" cy="665798"/>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2C3249"/>
                </a:solidFill>
                <a:latin typeface="Martel Sans" pitchFamily="34" charset="0"/>
                <a:ea typeface="Martel Sans" pitchFamily="34" charset="-122"/>
                <a:cs typeface="Martel Sans" pitchFamily="34" charset="-120"/>
              </a:rPr>
              <a:t>However, age and glucose level show a moderate association with stroke when examined independently.</a:t>
            </a:r>
            <a:endParaRPr lang="en-US" sz="1600" dirty="0"/>
          </a:p>
        </p:txBody>
      </p:sp>
      <p:sp>
        <p:nvSpPr>
          <p:cNvPr id="23" name="Text 21"/>
          <p:cNvSpPr/>
          <p:nvPr/>
        </p:nvSpPr>
        <p:spPr>
          <a:xfrm>
            <a:off x="728305" y="7651313"/>
            <a:ext cx="13173789" cy="332899"/>
          </a:xfrm>
          <a:prstGeom prst="rect">
            <a:avLst/>
          </a:prstGeom>
          <a:noFill/>
          <a:ln/>
        </p:spPr>
        <p:txBody>
          <a:bodyPr wrap="none" lIns="0" tIns="0" rIns="0" bIns="0" rtlCol="0" anchor="t"/>
          <a:lstStyle/>
          <a:p>
            <a:pPr indent="0" marL="0">
              <a:lnSpc>
                <a:spcPts val="2600"/>
              </a:lnSpc>
              <a:buNone/>
            </a:pPr>
            <a:endParaRPr lang="en-US" sz="1600" dirty="0"/>
          </a:p>
        </p:txBody>
      </p:sp>
      <p:sp>
        <p:nvSpPr>
          <p:cNvPr id="24" name="Text 22"/>
          <p:cNvSpPr/>
          <p:nvPr/>
        </p:nvSpPr>
        <p:spPr>
          <a:xfrm>
            <a:off x="728305" y="8296275"/>
            <a:ext cx="13173789" cy="975479"/>
          </a:xfrm>
          <a:prstGeom prst="rect">
            <a:avLst/>
          </a:prstGeom>
          <a:noFill/>
          <a:ln/>
        </p:spPr>
        <p:txBody>
          <a:bodyPr wrap="square" lIns="0" tIns="0" rIns="0" bIns="0" rtlCol="0" anchor="t"/>
          <a:lstStyle/>
          <a:p>
            <a:pPr indent="0" marL="0">
              <a:lnSpc>
                <a:spcPts val="2550"/>
              </a:lnSpc>
              <a:buNone/>
            </a:pPr>
            <a:r>
              <a:rPr lang="en-US" sz="2000" b="1" dirty="0">
                <a:solidFill>
                  <a:srgbClr val="272D45"/>
                </a:solidFill>
                <a:latin typeface="Kanit Light" pitchFamily="34" charset="0"/>
                <a:ea typeface="Kanit Light" pitchFamily="34" charset="-122"/>
                <a:cs typeface="Kanit Light" pitchFamily="34" charset="-120"/>
              </a:rPr>
              <a:t>Age and Glucose Level as Key Factors:</a:t>
            </a:r>
            <a:pPr indent="0" marL="0">
              <a:lnSpc>
                <a:spcPts val="2550"/>
              </a:lnSpc>
              <a:buNone/>
            </a:pPr>
            <a:r>
              <a:rPr lang="en-US" sz="2000" dirty="0">
                <a:solidFill>
                  <a:srgbClr val="272D45"/>
                </a:solidFill>
                <a:latin typeface="Kanit Light" pitchFamily="34" charset="0"/>
                <a:ea typeface="Kanit Light" pitchFamily="34" charset="-122"/>
                <a:cs typeface="Kanit Light" pitchFamily="34" charset="-120"/>
              </a:rPr>
              <a:t>Age and average glucose level appear to have a stronger association with stroke occurrences than BMI. Older age and higher glucose levels are more commonly observed among individuals who have had a stroke.</a:t>
            </a:r>
            <a:endParaRPr lang="en-US" sz="2000" dirty="0"/>
          </a:p>
        </p:txBody>
      </p:sp>
      <p:sp>
        <p:nvSpPr>
          <p:cNvPr id="25" name="Text 23"/>
          <p:cNvSpPr/>
          <p:nvPr/>
        </p:nvSpPr>
        <p:spPr>
          <a:xfrm>
            <a:off x="728305" y="9583817"/>
            <a:ext cx="13173789" cy="650319"/>
          </a:xfrm>
          <a:prstGeom prst="rect">
            <a:avLst/>
          </a:prstGeom>
          <a:noFill/>
          <a:ln/>
        </p:spPr>
        <p:txBody>
          <a:bodyPr wrap="square" lIns="0" tIns="0" rIns="0" bIns="0" rtlCol="0" anchor="t"/>
          <a:lstStyle/>
          <a:p>
            <a:pPr indent="0" marL="0">
              <a:lnSpc>
                <a:spcPts val="2550"/>
              </a:lnSpc>
              <a:buNone/>
            </a:pPr>
            <a:r>
              <a:rPr lang="en-US" sz="2000" b="1" dirty="0">
                <a:solidFill>
                  <a:srgbClr val="272D45"/>
                </a:solidFill>
                <a:latin typeface="Kanit Light" pitchFamily="34" charset="0"/>
                <a:ea typeface="Kanit Light" pitchFamily="34" charset="-122"/>
                <a:cs typeface="Kanit Light" pitchFamily="34" charset="-120"/>
              </a:rPr>
              <a:t>BMI’s Limited Impact:</a:t>
            </a:r>
            <a:pPr indent="0" marL="0">
              <a:lnSpc>
                <a:spcPts val="2550"/>
              </a:lnSpc>
              <a:buNone/>
            </a:pPr>
            <a:r>
              <a:rPr lang="en-US" sz="2000" dirty="0">
                <a:solidFill>
                  <a:srgbClr val="272D45"/>
                </a:solidFill>
                <a:latin typeface="Kanit Light" pitchFamily="34" charset="0"/>
                <a:ea typeface="Kanit Light" pitchFamily="34" charset="-122"/>
                <a:cs typeface="Kanit Light" pitchFamily="34" charset="-120"/>
              </a:rPr>
              <a:t> BMI alone does not show a clear trend or correlation with stroke, although there are stroke cases in higher BMI ranges.</a:t>
            </a:r>
            <a:endParaRPr lang="en-US" sz="2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FFFFFF">
              <a:alpha val="85000"/>
            </a:srgbClr>
          </a:solidFill>
          <a:ln/>
        </p:spPr>
      </p:sp>
      <p:sp>
        <p:nvSpPr>
          <p:cNvPr id="4" name="Text 1"/>
          <p:cNvSpPr/>
          <p:nvPr/>
        </p:nvSpPr>
        <p:spPr>
          <a:xfrm>
            <a:off x="4479846" y="5131951"/>
            <a:ext cx="5670590" cy="708779"/>
          </a:xfrm>
          <a:prstGeom prst="rect">
            <a:avLst/>
          </a:prstGeom>
          <a:noFill/>
          <a:ln/>
        </p:spPr>
        <p:txBody>
          <a:bodyPr wrap="none" lIns="0" tIns="0" rIns="0" bIns="0" rtlCol="0" anchor="t"/>
          <a:lstStyle/>
          <a:p>
            <a:pPr algn="ctr" indent="0" marL="0">
              <a:lnSpc>
                <a:spcPts val="5550"/>
              </a:lnSpc>
              <a:buNone/>
            </a:pPr>
            <a:r>
              <a:rPr lang="en-US" sz="4450" dirty="0">
                <a:solidFill>
                  <a:srgbClr val="272D45"/>
                </a:solidFill>
                <a:latin typeface="Kanit Light" pitchFamily="34" charset="0"/>
                <a:ea typeface="Kanit Light" pitchFamily="34" charset="-122"/>
                <a:cs typeface="Kanit Light" pitchFamily="34" charset="-120"/>
              </a:rPr>
              <a:t>03)</a:t>
            </a:r>
            <a:pPr algn="ctr" indent="0" marL="0">
              <a:lnSpc>
                <a:spcPts val="5550"/>
              </a:lnSpc>
              <a:buNone/>
            </a:pPr>
            <a:r>
              <a:rPr lang="en-US" sz="4450" b="1" dirty="0">
                <a:solidFill>
                  <a:srgbClr val="272D45"/>
                </a:solidFill>
                <a:latin typeface="Kanit Light" pitchFamily="34" charset="0"/>
                <a:ea typeface="Kanit Light" pitchFamily="34" charset="-122"/>
                <a:cs typeface="Kanit Light" pitchFamily="34" charset="-120"/>
              </a:rPr>
              <a:t> Data Encoding</a:t>
            </a:r>
            <a:endParaRPr lang="en-US" sz="44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10972800"/>
          </a:xfrm>
          <a:prstGeom prst="rect">
            <a:avLst/>
          </a:prstGeom>
        </p:spPr>
      </p:pic>
      <p:pic>
        <p:nvPicPr>
          <p:cNvPr id="3" name="Image 1" descr="preencoded.png">    </p:cNvPr>
          <p:cNvPicPr>
            <a:picLocks noChangeAspect="1"/>
          </p:cNvPicPr>
          <p:nvPr/>
        </p:nvPicPr>
        <p:blipFill>
          <a:blip r:embed="rId2"/>
          <a:stretch>
            <a:fillRect/>
          </a:stretch>
        </p:blipFill>
        <p:spPr>
          <a:xfrm>
            <a:off x="9427488" y="3641646"/>
            <a:ext cx="4919305" cy="3689509"/>
          </a:xfrm>
          <a:prstGeom prst="rect">
            <a:avLst/>
          </a:prstGeom>
        </p:spPr>
      </p:pic>
      <p:sp>
        <p:nvSpPr>
          <p:cNvPr id="4" name="Text 0"/>
          <p:cNvSpPr/>
          <p:nvPr/>
        </p:nvSpPr>
        <p:spPr>
          <a:xfrm>
            <a:off x="793790" y="2130266"/>
            <a:ext cx="7556421" cy="453509"/>
          </a:xfrm>
          <a:prstGeom prst="rect">
            <a:avLst/>
          </a:prstGeom>
          <a:noFill/>
          <a:ln/>
        </p:spPr>
        <p:txBody>
          <a:bodyPr wrap="none" lIns="0" tIns="0" rIns="0" bIns="0" rtlCol="0" anchor="t"/>
          <a:lstStyle/>
          <a:p>
            <a:pPr indent="0" marL="0">
              <a:lnSpc>
                <a:spcPts val="3550"/>
              </a:lnSpc>
              <a:buNone/>
            </a:pPr>
            <a:r>
              <a:rPr lang="en-US" sz="2200" b="1" dirty="0">
                <a:solidFill>
                  <a:srgbClr val="2C3249"/>
                </a:solidFill>
                <a:latin typeface="Martel Sans" pitchFamily="34" charset="0"/>
                <a:ea typeface="Martel Sans" pitchFamily="34" charset="-122"/>
                <a:cs typeface="Martel Sans" pitchFamily="34" charset="-120"/>
              </a:rPr>
              <a:t>Why Encoding?</a:t>
            </a:r>
            <a:endParaRPr lang="en-US" sz="2200" dirty="0"/>
          </a:p>
        </p:txBody>
      </p:sp>
      <p:sp>
        <p:nvSpPr>
          <p:cNvPr id="5" name="Text 1"/>
          <p:cNvSpPr/>
          <p:nvPr/>
        </p:nvSpPr>
        <p:spPr>
          <a:xfrm>
            <a:off x="793790" y="2838926"/>
            <a:ext cx="7556421" cy="2267545"/>
          </a:xfrm>
          <a:prstGeom prst="rect">
            <a:avLst/>
          </a:prstGeom>
          <a:noFill/>
          <a:ln/>
        </p:spPr>
        <p:txBody>
          <a:bodyPr wrap="square" lIns="0" tIns="0" rIns="0" bIns="0" rtlCol="0" anchor="t"/>
          <a:lstStyle/>
          <a:p>
            <a:pPr indent="0" marL="0">
              <a:lnSpc>
                <a:spcPts val="3550"/>
              </a:lnSpc>
              <a:buNone/>
            </a:pPr>
            <a:r>
              <a:rPr lang="en-US" sz="2200" dirty="0">
                <a:solidFill>
                  <a:srgbClr val="2C3249"/>
                </a:solidFill>
                <a:latin typeface="Martel Sans" pitchFamily="34" charset="0"/>
                <a:ea typeface="Martel Sans" pitchFamily="34" charset="-122"/>
                <a:cs typeface="Martel Sans" pitchFamily="34" charset="-120"/>
              </a:rPr>
              <a:t>Encoding categorical variables into numerical formats is essential for machine learning algorithms, as they work best with numerical data. This process ensures compatibility, avoids misinterpretation of categories as ordinal, and eliminates redundancy or multicollinearity..</a:t>
            </a:r>
            <a:endParaRPr lang="en-US" sz="2200" dirty="0"/>
          </a:p>
        </p:txBody>
      </p:sp>
      <p:sp>
        <p:nvSpPr>
          <p:cNvPr id="6" name="Text 2"/>
          <p:cNvSpPr/>
          <p:nvPr/>
        </p:nvSpPr>
        <p:spPr>
          <a:xfrm>
            <a:off x="793790" y="5361623"/>
            <a:ext cx="7556421" cy="453509"/>
          </a:xfrm>
          <a:prstGeom prst="rect">
            <a:avLst/>
          </a:prstGeom>
          <a:noFill/>
          <a:ln/>
        </p:spPr>
        <p:txBody>
          <a:bodyPr wrap="none" lIns="0" tIns="0" rIns="0" bIns="0" rtlCol="0" anchor="t"/>
          <a:lstStyle/>
          <a:p>
            <a:pPr indent="0" marL="0">
              <a:lnSpc>
                <a:spcPts val="3550"/>
              </a:lnSpc>
              <a:buNone/>
            </a:pPr>
            <a:endParaRPr lang="en-US" sz="2200" dirty="0"/>
          </a:p>
        </p:txBody>
      </p:sp>
      <p:sp>
        <p:nvSpPr>
          <p:cNvPr id="7" name="Text 3"/>
          <p:cNvSpPr/>
          <p:nvPr/>
        </p:nvSpPr>
        <p:spPr>
          <a:xfrm>
            <a:off x="793790" y="6070283"/>
            <a:ext cx="7556421" cy="453509"/>
          </a:xfrm>
          <a:prstGeom prst="rect">
            <a:avLst/>
          </a:prstGeom>
          <a:noFill/>
          <a:ln/>
        </p:spPr>
        <p:txBody>
          <a:bodyPr wrap="none" lIns="0" tIns="0" rIns="0" bIns="0" rtlCol="0" anchor="t"/>
          <a:lstStyle/>
          <a:p>
            <a:pPr indent="0" marL="0">
              <a:lnSpc>
                <a:spcPts val="3550"/>
              </a:lnSpc>
              <a:buNone/>
            </a:pPr>
            <a:r>
              <a:rPr lang="en-US" sz="2200" b="1" dirty="0">
                <a:solidFill>
                  <a:srgbClr val="2C3249"/>
                </a:solidFill>
                <a:latin typeface="Martel Sans" pitchFamily="34" charset="0"/>
                <a:ea typeface="Martel Sans" pitchFamily="34" charset="-122"/>
                <a:cs typeface="Martel Sans" pitchFamily="34" charset="-120"/>
              </a:rPr>
              <a:t>Impact:</a:t>
            </a:r>
            <a:endParaRPr lang="en-US" sz="2200" dirty="0"/>
          </a:p>
        </p:txBody>
      </p:sp>
      <p:sp>
        <p:nvSpPr>
          <p:cNvPr id="8" name="Text 4"/>
          <p:cNvSpPr/>
          <p:nvPr/>
        </p:nvSpPr>
        <p:spPr>
          <a:xfrm>
            <a:off x="793790" y="6778942"/>
            <a:ext cx="7556421" cy="2267545"/>
          </a:xfrm>
          <a:prstGeom prst="rect">
            <a:avLst/>
          </a:prstGeom>
          <a:noFill/>
          <a:ln/>
        </p:spPr>
        <p:txBody>
          <a:bodyPr wrap="square" lIns="0" tIns="0" rIns="0" bIns="0" rtlCol="0" anchor="t"/>
          <a:lstStyle/>
          <a:p>
            <a:pPr indent="0" marL="0">
              <a:lnSpc>
                <a:spcPts val="3550"/>
              </a:lnSpc>
              <a:buNone/>
            </a:pPr>
            <a:r>
              <a:rPr lang="en-US" sz="2200" dirty="0">
                <a:solidFill>
                  <a:srgbClr val="2C3249"/>
                </a:solidFill>
                <a:latin typeface="Martel Sans" pitchFamily="34" charset="0"/>
                <a:ea typeface="Martel Sans" pitchFamily="34" charset="-122"/>
                <a:cs typeface="Martel Sans" pitchFamily="34" charset="-120"/>
              </a:rPr>
              <a:t>This transformed dataset is entirely numeric, enabling efficient model training and better performance. The encoding ensures that no category is implicitly prioritized and maintains the interpretability of the features.</a:t>
            </a:r>
            <a:endParaRPr lang="en-US" sz="22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3790" y="1684615"/>
            <a:ext cx="3402330" cy="425291"/>
          </a:xfrm>
          <a:prstGeom prst="rect">
            <a:avLst/>
          </a:prstGeom>
          <a:noFill/>
          <a:ln/>
        </p:spPr>
        <p:txBody>
          <a:bodyPr wrap="none" lIns="0" tIns="0" rIns="0" bIns="0" rtlCol="0" anchor="t"/>
          <a:lstStyle/>
          <a:p>
            <a:pPr indent="0" marL="0">
              <a:lnSpc>
                <a:spcPts val="3300"/>
              </a:lnSpc>
              <a:buNone/>
            </a:pPr>
            <a:r>
              <a:rPr lang="en-US" sz="2650" b="1" dirty="0">
                <a:solidFill>
                  <a:srgbClr val="272D45"/>
                </a:solidFill>
                <a:latin typeface="Kanit Light" pitchFamily="34" charset="0"/>
                <a:ea typeface="Kanit Light" pitchFamily="34" charset="-122"/>
                <a:cs typeface="Kanit Light" pitchFamily="34" charset="-120"/>
              </a:rPr>
              <a:t>let's Encode !</a:t>
            </a:r>
            <a:endParaRPr lang="en-US" sz="2650" dirty="0"/>
          </a:p>
        </p:txBody>
      </p:sp>
      <p:sp>
        <p:nvSpPr>
          <p:cNvPr id="3" name="Text 1"/>
          <p:cNvSpPr/>
          <p:nvPr/>
        </p:nvSpPr>
        <p:spPr>
          <a:xfrm>
            <a:off x="793790" y="2563535"/>
            <a:ext cx="13042821" cy="453509"/>
          </a:xfrm>
          <a:prstGeom prst="rect">
            <a:avLst/>
          </a:prstGeom>
          <a:noFill/>
          <a:ln/>
        </p:spPr>
        <p:txBody>
          <a:bodyPr wrap="none" lIns="0" tIns="0" rIns="0" bIns="0" rtlCol="0" anchor="t"/>
          <a:lstStyle/>
          <a:p>
            <a:pPr indent="0" marL="0">
              <a:lnSpc>
                <a:spcPts val="3550"/>
              </a:lnSpc>
              <a:buNone/>
            </a:pPr>
            <a:r>
              <a:rPr lang="en-US" sz="2200" b="1" dirty="0">
                <a:solidFill>
                  <a:srgbClr val="2C3249"/>
                </a:solidFill>
                <a:latin typeface="Martel Sans" pitchFamily="34" charset="0"/>
                <a:ea typeface="Martel Sans" pitchFamily="34" charset="-122"/>
                <a:cs typeface="Martel Sans" pitchFamily="34" charset="-120"/>
              </a:rPr>
              <a:t>Binary Encoding:</a:t>
            </a:r>
            <a:endParaRPr lang="en-US" sz="2200" dirty="0"/>
          </a:p>
        </p:txBody>
      </p:sp>
      <p:sp>
        <p:nvSpPr>
          <p:cNvPr id="4" name="Text 2"/>
          <p:cNvSpPr/>
          <p:nvPr/>
        </p:nvSpPr>
        <p:spPr>
          <a:xfrm>
            <a:off x="793790" y="3272195"/>
            <a:ext cx="13042821" cy="362903"/>
          </a:xfrm>
          <a:prstGeom prst="rect">
            <a:avLst/>
          </a:prstGeom>
          <a:noFill/>
          <a:ln/>
        </p:spPr>
        <p:txBody>
          <a:bodyPr wrap="none" lIns="0" tIns="0" rIns="0" bIns="0" rtlCol="0" anchor="t"/>
          <a:lstStyle/>
          <a:p>
            <a:pP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Encoded 'Residence_type' as 1 (Urban) and 0 (Rural) for simplicity.</a:t>
            </a:r>
            <a:endParaRPr lang="en-US" sz="1750" dirty="0"/>
          </a:p>
        </p:txBody>
      </p:sp>
      <p:sp>
        <p:nvSpPr>
          <p:cNvPr id="5" name="Text 3"/>
          <p:cNvSpPr/>
          <p:nvPr/>
        </p:nvSpPr>
        <p:spPr>
          <a:xfrm>
            <a:off x="793790" y="3890248"/>
            <a:ext cx="13042821" cy="362903"/>
          </a:xfrm>
          <a:prstGeom prst="rect">
            <a:avLst/>
          </a:prstGeom>
          <a:noFill/>
          <a:ln/>
        </p:spPr>
        <p:txBody>
          <a:bodyPr wrap="none" lIns="0" tIns="0" rIns="0" bIns="0" rtlCol="0" anchor="t"/>
          <a:lstStyle/>
          <a:p>
            <a:pP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Converted 'ever_married' to binary: 1 for 'Yes' and 0 for 'No’.</a:t>
            </a:r>
            <a:endParaRPr lang="en-US" sz="1750" dirty="0"/>
          </a:p>
        </p:txBody>
      </p:sp>
      <p:sp>
        <p:nvSpPr>
          <p:cNvPr id="6" name="Text 4"/>
          <p:cNvSpPr/>
          <p:nvPr/>
        </p:nvSpPr>
        <p:spPr>
          <a:xfrm>
            <a:off x="793790" y="4508302"/>
            <a:ext cx="13042821" cy="453509"/>
          </a:xfrm>
          <a:prstGeom prst="rect">
            <a:avLst/>
          </a:prstGeom>
          <a:noFill/>
          <a:ln/>
        </p:spPr>
        <p:txBody>
          <a:bodyPr wrap="none" lIns="0" tIns="0" rIns="0" bIns="0" rtlCol="0" anchor="t"/>
          <a:lstStyle/>
          <a:p>
            <a:pPr indent="0" marL="0">
              <a:lnSpc>
                <a:spcPts val="3550"/>
              </a:lnSpc>
              <a:buNone/>
            </a:pPr>
            <a:r>
              <a:rPr lang="en-US" sz="2200" b="1" dirty="0">
                <a:solidFill>
                  <a:srgbClr val="2C3249"/>
                </a:solidFill>
                <a:latin typeface="Martel Sans" pitchFamily="34" charset="0"/>
                <a:ea typeface="Martel Sans" pitchFamily="34" charset="-122"/>
                <a:cs typeface="Martel Sans" pitchFamily="34" charset="-120"/>
              </a:rPr>
              <a:t>One-Hot Encoding:</a:t>
            </a:r>
            <a:endParaRPr lang="en-US" sz="2200" dirty="0"/>
          </a:p>
        </p:txBody>
      </p:sp>
      <p:sp>
        <p:nvSpPr>
          <p:cNvPr id="7" name="Text 5"/>
          <p:cNvSpPr/>
          <p:nvPr/>
        </p:nvSpPr>
        <p:spPr>
          <a:xfrm>
            <a:off x="793790" y="5216962"/>
            <a:ext cx="13042821" cy="362903"/>
          </a:xfrm>
          <a:prstGeom prst="rect">
            <a:avLst/>
          </a:prstGeom>
          <a:noFill/>
          <a:ln/>
        </p:spPr>
        <p:txBody>
          <a:bodyPr wrap="none" lIns="0" tIns="0" rIns="0" bIns="0" rtlCol="0" anchor="t"/>
          <a:lstStyle/>
          <a:p>
            <a:pP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Transformed 'gender,' 'work_type,' and 'smoking_status' into multiple binary columns for each unique category.</a:t>
            </a:r>
            <a:endParaRPr lang="en-US" sz="1750" dirty="0"/>
          </a:p>
        </p:txBody>
      </p:sp>
      <p:sp>
        <p:nvSpPr>
          <p:cNvPr id="8" name="Text 6"/>
          <p:cNvSpPr/>
          <p:nvPr/>
        </p:nvSpPr>
        <p:spPr>
          <a:xfrm>
            <a:off x="793790" y="5835015"/>
            <a:ext cx="13042821" cy="362903"/>
          </a:xfrm>
          <a:prstGeom prst="rect">
            <a:avLst/>
          </a:prstGeom>
          <a:noFill/>
          <a:ln/>
        </p:spPr>
        <p:txBody>
          <a:bodyPr wrap="none" lIns="0" tIns="0" rIns="0" bIns="0" rtlCol="0" anchor="t"/>
          <a:lstStyle/>
          <a:p>
            <a:pP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Examples: 'gender_Male,' 'work_type_Private,' and 'smoking_status_never_smoked'.</a:t>
            </a:r>
            <a:endParaRPr lang="en-US" sz="1750" dirty="0"/>
          </a:p>
        </p:txBody>
      </p:sp>
      <p:sp>
        <p:nvSpPr>
          <p:cNvPr id="9" name="Text 7"/>
          <p:cNvSpPr/>
          <p:nvPr/>
        </p:nvSpPr>
        <p:spPr>
          <a:xfrm>
            <a:off x="793790" y="6453068"/>
            <a:ext cx="13042821" cy="362903"/>
          </a:xfrm>
          <a:prstGeom prst="rect">
            <a:avLst/>
          </a:prstGeom>
          <a:noFill/>
          <a:ln/>
        </p:spPr>
        <p:txBody>
          <a:bodyPr wrap="none" lIns="0" tIns="0" rIns="0" bIns="0" rtlCol="0" anchor="t"/>
          <a:lstStyle/>
          <a:p>
            <a:pPr indent="0" marL="0">
              <a:lnSpc>
                <a:spcPts val="2850"/>
              </a:lnSpc>
              <a:buNone/>
            </a:pPr>
            <a:endParaRPr lang="en-US" sz="1750" dirty="0"/>
          </a:p>
        </p:txBody>
      </p:sp>
      <p:sp>
        <p:nvSpPr>
          <p:cNvPr id="10" name="Text 8"/>
          <p:cNvSpPr/>
          <p:nvPr/>
        </p:nvSpPr>
        <p:spPr>
          <a:xfrm>
            <a:off x="793790" y="7071122"/>
            <a:ext cx="13042821" cy="362903"/>
          </a:xfrm>
          <a:prstGeom prst="rect">
            <a:avLst/>
          </a:prstGeom>
          <a:noFill/>
          <a:ln/>
        </p:spPr>
        <p:txBody>
          <a:bodyPr wrap="none" lIns="0" tIns="0" rIns="0" bIns="0" rtlCol="0" anchor="t"/>
          <a:lstStyle/>
          <a:p>
            <a:pP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Work Type Encoding: Mapped each category (e.g., 'Private,' 'Self-employed') into individual binary columns.</a:t>
            </a:r>
            <a:endParaRPr lang="en-US" sz="1750" dirty="0"/>
          </a:p>
        </p:txBody>
      </p:sp>
      <p:sp>
        <p:nvSpPr>
          <p:cNvPr id="11" name="Text 9"/>
          <p:cNvSpPr/>
          <p:nvPr/>
        </p:nvSpPr>
        <p:spPr>
          <a:xfrm>
            <a:off x="793790" y="7689175"/>
            <a:ext cx="13042821" cy="362903"/>
          </a:xfrm>
          <a:prstGeom prst="rect">
            <a:avLst/>
          </a:prstGeom>
          <a:noFill/>
          <a:ln/>
        </p:spPr>
        <p:txBody>
          <a:bodyPr wrap="none" lIns="0" tIns="0" rIns="0" bIns="0" rtlCol="0" anchor="t"/>
          <a:lstStyle/>
          <a:p>
            <a:pP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Gender Encoding: Created separate binary columns for 'Male' and 'Female'.</a:t>
            </a:r>
            <a:endParaRPr lang="en-US" sz="1750" dirty="0"/>
          </a:p>
        </p:txBody>
      </p:sp>
      <p:sp>
        <p:nvSpPr>
          <p:cNvPr id="12" name="Text 10"/>
          <p:cNvSpPr/>
          <p:nvPr/>
        </p:nvSpPr>
        <p:spPr>
          <a:xfrm>
            <a:off x="793790" y="8307229"/>
            <a:ext cx="13042821" cy="362903"/>
          </a:xfrm>
          <a:prstGeom prst="rect">
            <a:avLst/>
          </a:prstGeom>
          <a:noFill/>
          <a:ln/>
        </p:spPr>
        <p:txBody>
          <a:bodyPr wrap="none" lIns="0" tIns="0" rIns="0" bIns="0" rtlCol="0" anchor="t"/>
          <a:lstStyle/>
          <a:p>
            <a:pP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Smoking Status Encoding: Added binary columns for 'formerly smoked,' 'never smoked,' 'smokes,' and 'Unknown.'</a:t>
            </a:r>
            <a:endParaRPr lang="en-US" sz="1750" dirty="0"/>
          </a:p>
        </p:txBody>
      </p:sp>
      <p:sp>
        <p:nvSpPr>
          <p:cNvPr id="13" name="Text 11"/>
          <p:cNvSpPr/>
          <p:nvPr/>
        </p:nvSpPr>
        <p:spPr>
          <a:xfrm>
            <a:off x="793790" y="8925282"/>
            <a:ext cx="13042821" cy="362903"/>
          </a:xfrm>
          <a:prstGeom prst="rect">
            <a:avLst/>
          </a:prstGeom>
          <a:noFill/>
          <a:ln/>
        </p:spPr>
        <p:txBody>
          <a:bodyPr wrap="none" lIns="0" tIns="0" rIns="0" bIns="0" rtlCol="0" anchor="t"/>
          <a:lstStyle/>
          <a:p>
            <a:pP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Created a new dataset by dropping the original categorical columns</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FFFFFF">
              <a:alpha val="85000"/>
            </a:srgbClr>
          </a:solidFill>
          <a:ln/>
        </p:spPr>
      </p:sp>
      <p:sp>
        <p:nvSpPr>
          <p:cNvPr id="4" name="Text 1"/>
          <p:cNvSpPr/>
          <p:nvPr/>
        </p:nvSpPr>
        <p:spPr>
          <a:xfrm>
            <a:off x="2750939" y="5131951"/>
            <a:ext cx="9128403" cy="708779"/>
          </a:xfrm>
          <a:prstGeom prst="rect">
            <a:avLst/>
          </a:prstGeom>
          <a:noFill/>
          <a:ln/>
        </p:spPr>
        <p:txBody>
          <a:bodyPr wrap="none" lIns="0" tIns="0" rIns="0" bIns="0" rtlCol="0" anchor="t"/>
          <a:lstStyle/>
          <a:p>
            <a:pPr algn="ctr" indent="0" marL="0">
              <a:lnSpc>
                <a:spcPts val="5550"/>
              </a:lnSpc>
              <a:buNone/>
            </a:pPr>
            <a:r>
              <a:rPr lang="en-US" sz="4450" dirty="0">
                <a:solidFill>
                  <a:srgbClr val="272D45"/>
                </a:solidFill>
                <a:latin typeface="Kanit Light" pitchFamily="34" charset="0"/>
                <a:ea typeface="Kanit Light" pitchFamily="34" charset="-122"/>
                <a:cs typeface="Kanit Light" pitchFamily="34" charset="-120"/>
              </a:rPr>
              <a:t>04 ) </a:t>
            </a:r>
            <a:pPr algn="ctr" indent="0" marL="0">
              <a:lnSpc>
                <a:spcPts val="5550"/>
              </a:lnSpc>
              <a:buNone/>
            </a:pPr>
            <a:r>
              <a:rPr lang="en-US" sz="4450" b="1" dirty="0">
                <a:solidFill>
                  <a:srgbClr val="272D45"/>
                </a:solidFill>
                <a:latin typeface="Kanit Light" pitchFamily="34" charset="0"/>
                <a:ea typeface="Kanit Light" pitchFamily="34" charset="-122"/>
                <a:cs typeface="Kanit Light" pitchFamily="34" charset="-120"/>
              </a:rPr>
              <a:t>Model Training and Evaluation</a:t>
            </a:r>
            <a:endParaRPr lang="en-US" sz="44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93790" y="1724144"/>
            <a:ext cx="12495609" cy="708779"/>
          </a:xfrm>
          <a:prstGeom prst="rect">
            <a:avLst/>
          </a:prstGeom>
          <a:noFill/>
          <a:ln/>
        </p:spPr>
        <p:txBody>
          <a:bodyPr wrap="none" lIns="0" tIns="0" rIns="0" bIns="0" rtlCol="0" anchor="t"/>
          <a:lstStyle/>
          <a:p>
            <a:pPr indent="0" marL="0">
              <a:lnSpc>
                <a:spcPts val="5550"/>
              </a:lnSpc>
              <a:buNone/>
            </a:pPr>
            <a:r>
              <a:rPr lang="en-US" sz="4450" dirty="0">
                <a:solidFill>
                  <a:srgbClr val="272D45"/>
                </a:solidFill>
                <a:latin typeface="Kanit Light" pitchFamily="34" charset="0"/>
                <a:ea typeface="Kanit Light" pitchFamily="34" charset="-122"/>
                <a:cs typeface="Kanit Light" pitchFamily="34" charset="-120"/>
              </a:rPr>
              <a:t>Model Performance Summary: RMSE and Accuracy</a:t>
            </a:r>
            <a:endParaRPr lang="en-US" sz="4450" dirty="0"/>
          </a:p>
        </p:txBody>
      </p:sp>
      <p:sp>
        <p:nvSpPr>
          <p:cNvPr id="3" name="Shape 1"/>
          <p:cNvSpPr/>
          <p:nvPr/>
        </p:nvSpPr>
        <p:spPr>
          <a:xfrm>
            <a:off x="793790" y="3028236"/>
            <a:ext cx="5292923" cy="4718447"/>
          </a:xfrm>
          <a:prstGeom prst="roundRect">
            <a:avLst>
              <a:gd name="adj" fmla="val 2019"/>
            </a:avLst>
          </a:prstGeom>
          <a:noFill/>
          <a:ln w="7620">
            <a:solidFill>
              <a:srgbClr val="000000">
                <a:alpha val="8000"/>
              </a:srgbClr>
            </a:solidFill>
            <a:prstDash val="solid"/>
          </a:ln>
        </p:spPr>
      </p:sp>
      <p:sp>
        <p:nvSpPr>
          <p:cNvPr id="4" name="Shape 2"/>
          <p:cNvSpPr/>
          <p:nvPr/>
        </p:nvSpPr>
        <p:spPr>
          <a:xfrm>
            <a:off x="801410" y="3035856"/>
            <a:ext cx="5277088" cy="650319"/>
          </a:xfrm>
          <a:prstGeom prst="rect">
            <a:avLst/>
          </a:prstGeom>
          <a:solidFill>
            <a:srgbClr val="FFFFFF">
              <a:alpha val="4000"/>
            </a:srgbClr>
          </a:solidFill>
          <a:ln/>
        </p:spPr>
      </p:sp>
      <p:sp>
        <p:nvSpPr>
          <p:cNvPr id="5" name="Text 3"/>
          <p:cNvSpPr/>
          <p:nvPr/>
        </p:nvSpPr>
        <p:spPr>
          <a:xfrm>
            <a:off x="1028938" y="3179564"/>
            <a:ext cx="1301353" cy="362903"/>
          </a:xfrm>
          <a:prstGeom prst="rect">
            <a:avLst/>
          </a:prstGeom>
          <a:noFill/>
          <a:ln/>
        </p:spPr>
        <p:txBody>
          <a:bodyPr wrap="none" lIns="0" tIns="0" rIns="0" bIns="0" rtlCol="0" anchor="t"/>
          <a:lstStyle/>
          <a:p>
            <a:pPr algn="ct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Model</a:t>
            </a:r>
            <a:endParaRPr lang="en-US" sz="1750" dirty="0"/>
          </a:p>
        </p:txBody>
      </p:sp>
      <p:sp>
        <p:nvSpPr>
          <p:cNvPr id="6" name="Text 4"/>
          <p:cNvSpPr/>
          <p:nvPr/>
        </p:nvSpPr>
        <p:spPr>
          <a:xfrm>
            <a:off x="2791539" y="3179564"/>
            <a:ext cx="1297543" cy="362903"/>
          </a:xfrm>
          <a:prstGeom prst="rect">
            <a:avLst/>
          </a:prstGeom>
          <a:noFill/>
          <a:ln/>
        </p:spPr>
        <p:txBody>
          <a:bodyPr wrap="none" lIns="0" tIns="0" rIns="0" bIns="0" rtlCol="0" anchor="t"/>
          <a:lstStyle/>
          <a:p>
            <a:pPr algn="ct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Accuracy</a:t>
            </a:r>
            <a:endParaRPr lang="en-US" sz="1750" dirty="0"/>
          </a:p>
        </p:txBody>
      </p:sp>
      <p:sp>
        <p:nvSpPr>
          <p:cNvPr id="7" name="Text 5"/>
          <p:cNvSpPr/>
          <p:nvPr/>
        </p:nvSpPr>
        <p:spPr>
          <a:xfrm>
            <a:off x="4550331" y="3179564"/>
            <a:ext cx="1301353" cy="362903"/>
          </a:xfrm>
          <a:prstGeom prst="rect">
            <a:avLst/>
          </a:prstGeom>
          <a:noFill/>
          <a:ln/>
        </p:spPr>
        <p:txBody>
          <a:bodyPr wrap="none" lIns="0" tIns="0" rIns="0" bIns="0" rtlCol="0" anchor="t"/>
          <a:lstStyle/>
          <a:p>
            <a:pPr algn="ct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RSME</a:t>
            </a:r>
            <a:endParaRPr lang="en-US" sz="1750" dirty="0"/>
          </a:p>
        </p:txBody>
      </p:sp>
      <p:sp>
        <p:nvSpPr>
          <p:cNvPr id="8" name="Shape 6"/>
          <p:cNvSpPr/>
          <p:nvPr/>
        </p:nvSpPr>
        <p:spPr>
          <a:xfrm>
            <a:off x="801410" y="3686175"/>
            <a:ext cx="5277088" cy="1013222"/>
          </a:xfrm>
          <a:prstGeom prst="rect">
            <a:avLst/>
          </a:prstGeom>
          <a:solidFill>
            <a:srgbClr val="000000">
              <a:alpha val="4000"/>
            </a:srgbClr>
          </a:solidFill>
          <a:ln/>
        </p:spPr>
      </p:sp>
      <p:sp>
        <p:nvSpPr>
          <p:cNvPr id="9" name="Text 7"/>
          <p:cNvSpPr/>
          <p:nvPr/>
        </p:nvSpPr>
        <p:spPr>
          <a:xfrm>
            <a:off x="1028938" y="3829883"/>
            <a:ext cx="1301353" cy="725805"/>
          </a:xfrm>
          <a:prstGeom prst="rect">
            <a:avLst/>
          </a:prstGeom>
          <a:noFill/>
          <a:ln/>
        </p:spPr>
        <p:txBody>
          <a:bodyPr wrap="square" lIns="0" tIns="0" rIns="0" bIns="0" rtlCol="0" anchor="t"/>
          <a:lstStyle/>
          <a:p>
            <a:pPr algn="ct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Linear Regression</a:t>
            </a:r>
            <a:endParaRPr lang="en-US" sz="1750" dirty="0"/>
          </a:p>
        </p:txBody>
      </p:sp>
      <p:sp>
        <p:nvSpPr>
          <p:cNvPr id="10" name="Text 8"/>
          <p:cNvSpPr/>
          <p:nvPr/>
        </p:nvSpPr>
        <p:spPr>
          <a:xfrm>
            <a:off x="2791539" y="3829883"/>
            <a:ext cx="1297543" cy="362903"/>
          </a:xfrm>
          <a:prstGeom prst="rect">
            <a:avLst/>
          </a:prstGeom>
          <a:noFill/>
          <a:ln/>
        </p:spPr>
        <p:txBody>
          <a:bodyPr wrap="none" lIns="0" tIns="0" rIns="0" bIns="0" rtlCol="0" anchor="t"/>
          <a:lstStyle/>
          <a:p>
            <a:pPr algn="ct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9.10%</a:t>
            </a:r>
            <a:endParaRPr lang="en-US" sz="1750" dirty="0"/>
          </a:p>
        </p:txBody>
      </p:sp>
      <p:sp>
        <p:nvSpPr>
          <p:cNvPr id="11" name="Text 9"/>
          <p:cNvSpPr/>
          <p:nvPr/>
        </p:nvSpPr>
        <p:spPr>
          <a:xfrm>
            <a:off x="4550331" y="3829883"/>
            <a:ext cx="1301353" cy="362903"/>
          </a:xfrm>
          <a:prstGeom prst="rect">
            <a:avLst/>
          </a:prstGeom>
          <a:noFill/>
          <a:ln/>
        </p:spPr>
        <p:txBody>
          <a:bodyPr wrap="none" lIns="0" tIns="0" rIns="0" bIns="0" rtlCol="0" anchor="t"/>
          <a:lstStyle/>
          <a:p>
            <a:pPr algn="ct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22.76%</a:t>
            </a:r>
            <a:endParaRPr lang="en-US" sz="1750" dirty="0"/>
          </a:p>
        </p:txBody>
      </p:sp>
      <p:sp>
        <p:nvSpPr>
          <p:cNvPr id="12" name="Shape 10"/>
          <p:cNvSpPr/>
          <p:nvPr/>
        </p:nvSpPr>
        <p:spPr>
          <a:xfrm>
            <a:off x="801410" y="4699397"/>
            <a:ext cx="5277088" cy="1013222"/>
          </a:xfrm>
          <a:prstGeom prst="rect">
            <a:avLst/>
          </a:prstGeom>
          <a:solidFill>
            <a:srgbClr val="FFFFFF">
              <a:alpha val="4000"/>
            </a:srgbClr>
          </a:solidFill>
          <a:ln/>
        </p:spPr>
      </p:sp>
      <p:sp>
        <p:nvSpPr>
          <p:cNvPr id="13" name="Text 11"/>
          <p:cNvSpPr/>
          <p:nvPr/>
        </p:nvSpPr>
        <p:spPr>
          <a:xfrm>
            <a:off x="1028938" y="4843105"/>
            <a:ext cx="1301353" cy="725805"/>
          </a:xfrm>
          <a:prstGeom prst="rect">
            <a:avLst/>
          </a:prstGeom>
          <a:noFill/>
          <a:ln/>
        </p:spPr>
        <p:txBody>
          <a:bodyPr wrap="square" lIns="0" tIns="0" rIns="0" bIns="0" rtlCol="0" anchor="t"/>
          <a:lstStyle/>
          <a:p>
            <a:pPr algn="ct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Lasso Regression</a:t>
            </a:r>
            <a:endParaRPr lang="en-US" sz="1750" dirty="0"/>
          </a:p>
        </p:txBody>
      </p:sp>
      <p:sp>
        <p:nvSpPr>
          <p:cNvPr id="14" name="Text 12"/>
          <p:cNvSpPr/>
          <p:nvPr/>
        </p:nvSpPr>
        <p:spPr>
          <a:xfrm>
            <a:off x="2791539" y="4843105"/>
            <a:ext cx="1297543" cy="362903"/>
          </a:xfrm>
          <a:prstGeom prst="rect">
            <a:avLst/>
          </a:prstGeom>
          <a:noFill/>
          <a:ln/>
        </p:spPr>
        <p:txBody>
          <a:bodyPr wrap="none" lIns="0" tIns="0" rIns="0" bIns="0" rtlCol="0" anchor="t"/>
          <a:lstStyle/>
          <a:p>
            <a:pPr algn="ct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0.94%</a:t>
            </a:r>
            <a:endParaRPr lang="en-US" sz="1750" dirty="0"/>
          </a:p>
        </p:txBody>
      </p:sp>
      <p:sp>
        <p:nvSpPr>
          <p:cNvPr id="15" name="Text 13"/>
          <p:cNvSpPr/>
          <p:nvPr/>
        </p:nvSpPr>
        <p:spPr>
          <a:xfrm>
            <a:off x="4550331" y="4843105"/>
            <a:ext cx="1301353" cy="362903"/>
          </a:xfrm>
          <a:prstGeom prst="rect">
            <a:avLst/>
          </a:prstGeom>
          <a:noFill/>
          <a:ln/>
        </p:spPr>
        <p:txBody>
          <a:bodyPr wrap="none" lIns="0" tIns="0" rIns="0" bIns="0" rtlCol="0" anchor="t"/>
          <a:lstStyle/>
          <a:p>
            <a:pPr algn="ct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23.76%</a:t>
            </a:r>
            <a:endParaRPr lang="en-US" sz="1750" dirty="0"/>
          </a:p>
        </p:txBody>
      </p:sp>
      <p:sp>
        <p:nvSpPr>
          <p:cNvPr id="16" name="Shape 14"/>
          <p:cNvSpPr/>
          <p:nvPr/>
        </p:nvSpPr>
        <p:spPr>
          <a:xfrm>
            <a:off x="801410" y="5712619"/>
            <a:ext cx="5277088" cy="1013222"/>
          </a:xfrm>
          <a:prstGeom prst="rect">
            <a:avLst/>
          </a:prstGeom>
          <a:solidFill>
            <a:srgbClr val="000000">
              <a:alpha val="4000"/>
            </a:srgbClr>
          </a:solidFill>
          <a:ln/>
        </p:spPr>
      </p:sp>
      <p:sp>
        <p:nvSpPr>
          <p:cNvPr id="17" name="Text 15"/>
          <p:cNvSpPr/>
          <p:nvPr/>
        </p:nvSpPr>
        <p:spPr>
          <a:xfrm>
            <a:off x="1028938" y="5856327"/>
            <a:ext cx="1301353" cy="725805"/>
          </a:xfrm>
          <a:prstGeom prst="rect">
            <a:avLst/>
          </a:prstGeom>
          <a:noFill/>
          <a:ln/>
        </p:spPr>
        <p:txBody>
          <a:bodyPr wrap="square" lIns="0" tIns="0" rIns="0" bIns="0" rtlCol="0" anchor="t"/>
          <a:lstStyle/>
          <a:p>
            <a:pPr algn="ct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Ridge Regression</a:t>
            </a:r>
            <a:endParaRPr lang="en-US" sz="1750" dirty="0"/>
          </a:p>
        </p:txBody>
      </p:sp>
      <p:sp>
        <p:nvSpPr>
          <p:cNvPr id="18" name="Text 16"/>
          <p:cNvSpPr/>
          <p:nvPr/>
        </p:nvSpPr>
        <p:spPr>
          <a:xfrm>
            <a:off x="2791539" y="5856327"/>
            <a:ext cx="1297543" cy="362903"/>
          </a:xfrm>
          <a:prstGeom prst="rect">
            <a:avLst/>
          </a:prstGeom>
          <a:noFill/>
          <a:ln/>
        </p:spPr>
        <p:txBody>
          <a:bodyPr wrap="none" lIns="0" tIns="0" rIns="0" bIns="0" rtlCol="0" anchor="t"/>
          <a:lstStyle/>
          <a:p>
            <a:pPr algn="ct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9.10%</a:t>
            </a:r>
            <a:endParaRPr lang="en-US" sz="1750" dirty="0"/>
          </a:p>
        </p:txBody>
      </p:sp>
      <p:sp>
        <p:nvSpPr>
          <p:cNvPr id="19" name="Text 17"/>
          <p:cNvSpPr/>
          <p:nvPr/>
        </p:nvSpPr>
        <p:spPr>
          <a:xfrm>
            <a:off x="4550331" y="5856327"/>
            <a:ext cx="1301353" cy="362903"/>
          </a:xfrm>
          <a:prstGeom prst="rect">
            <a:avLst/>
          </a:prstGeom>
          <a:noFill/>
          <a:ln/>
        </p:spPr>
        <p:txBody>
          <a:bodyPr wrap="none" lIns="0" tIns="0" rIns="0" bIns="0" rtlCol="0" anchor="t"/>
          <a:lstStyle/>
          <a:p>
            <a:pPr algn="ct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22.76%</a:t>
            </a:r>
            <a:endParaRPr lang="en-US" sz="1750" dirty="0"/>
          </a:p>
        </p:txBody>
      </p:sp>
      <p:sp>
        <p:nvSpPr>
          <p:cNvPr id="20" name="Shape 18"/>
          <p:cNvSpPr/>
          <p:nvPr/>
        </p:nvSpPr>
        <p:spPr>
          <a:xfrm>
            <a:off x="801410" y="6725841"/>
            <a:ext cx="5277088" cy="1013222"/>
          </a:xfrm>
          <a:prstGeom prst="rect">
            <a:avLst/>
          </a:prstGeom>
          <a:solidFill>
            <a:srgbClr val="FFFFFF">
              <a:alpha val="4000"/>
            </a:srgbClr>
          </a:solidFill>
          <a:ln/>
        </p:spPr>
      </p:sp>
      <p:sp>
        <p:nvSpPr>
          <p:cNvPr id="21" name="Text 19"/>
          <p:cNvSpPr/>
          <p:nvPr/>
        </p:nvSpPr>
        <p:spPr>
          <a:xfrm>
            <a:off x="1028938" y="6869549"/>
            <a:ext cx="1301353" cy="725805"/>
          </a:xfrm>
          <a:prstGeom prst="rect">
            <a:avLst/>
          </a:prstGeom>
          <a:noFill/>
          <a:ln/>
        </p:spPr>
        <p:txBody>
          <a:bodyPr wrap="square" lIns="0" tIns="0" rIns="0" bIns="0" rtlCol="0" anchor="t"/>
          <a:lstStyle/>
          <a:p>
            <a:pPr algn="ct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Logistic Regression</a:t>
            </a:r>
            <a:endParaRPr lang="en-US" sz="1750" dirty="0"/>
          </a:p>
        </p:txBody>
      </p:sp>
      <p:sp>
        <p:nvSpPr>
          <p:cNvPr id="22" name="Text 20"/>
          <p:cNvSpPr/>
          <p:nvPr/>
        </p:nvSpPr>
        <p:spPr>
          <a:xfrm>
            <a:off x="2791539" y="6869549"/>
            <a:ext cx="1297543" cy="362903"/>
          </a:xfrm>
          <a:prstGeom prst="rect">
            <a:avLst/>
          </a:prstGeom>
          <a:noFill/>
          <a:ln/>
        </p:spPr>
        <p:txBody>
          <a:bodyPr wrap="none" lIns="0" tIns="0" rIns="0" bIns="0" rtlCol="0" anchor="t"/>
          <a:lstStyle/>
          <a:p>
            <a:pPr algn="ct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93.93%</a:t>
            </a:r>
            <a:endParaRPr lang="en-US" sz="1750" dirty="0"/>
          </a:p>
        </p:txBody>
      </p:sp>
      <p:sp>
        <p:nvSpPr>
          <p:cNvPr id="23" name="Text 21"/>
          <p:cNvSpPr/>
          <p:nvPr/>
        </p:nvSpPr>
        <p:spPr>
          <a:xfrm>
            <a:off x="4550331" y="6869549"/>
            <a:ext cx="1301353" cy="362903"/>
          </a:xfrm>
          <a:prstGeom prst="rect">
            <a:avLst/>
          </a:prstGeom>
          <a:noFill/>
          <a:ln/>
        </p:spPr>
        <p:txBody>
          <a:bodyPr wrap="none" lIns="0" tIns="0" rIns="0" bIns="0" rtlCol="0" anchor="t"/>
          <a:lstStyle/>
          <a:p>
            <a:pPr algn="ct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24.63%</a:t>
            </a:r>
            <a:endParaRPr lang="en-US" sz="1750" dirty="0"/>
          </a:p>
        </p:txBody>
      </p:sp>
      <p:sp>
        <p:nvSpPr>
          <p:cNvPr id="24" name="Text 22"/>
          <p:cNvSpPr/>
          <p:nvPr/>
        </p:nvSpPr>
        <p:spPr>
          <a:xfrm>
            <a:off x="793790" y="8001833"/>
            <a:ext cx="5292923" cy="362903"/>
          </a:xfrm>
          <a:prstGeom prst="rect">
            <a:avLst/>
          </a:prstGeom>
          <a:noFill/>
          <a:ln/>
        </p:spPr>
        <p:txBody>
          <a:bodyPr wrap="none" lIns="0" tIns="0" rIns="0" bIns="0" rtlCol="0" anchor="t"/>
          <a:lstStyle/>
          <a:p>
            <a:pPr indent="0" marL="0">
              <a:lnSpc>
                <a:spcPts val="2850"/>
              </a:lnSpc>
              <a:buNone/>
            </a:pPr>
            <a:endParaRPr lang="en-US" sz="1750" dirty="0"/>
          </a:p>
        </p:txBody>
      </p:sp>
      <p:pic>
        <p:nvPicPr>
          <p:cNvPr id="25" name="Image 0" descr="preencoded.png">    </p:cNvPr>
          <p:cNvPicPr>
            <a:picLocks noChangeAspect="1"/>
          </p:cNvPicPr>
          <p:nvPr/>
        </p:nvPicPr>
        <p:blipFill>
          <a:blip r:embed="rId1"/>
          <a:stretch>
            <a:fillRect/>
          </a:stretch>
        </p:blipFill>
        <p:spPr>
          <a:xfrm>
            <a:off x="6647736" y="3028236"/>
            <a:ext cx="7195423" cy="5398175"/>
          </a:xfrm>
          <a:prstGeom prst="rect">
            <a:avLst/>
          </a:prstGeom>
        </p:spPr>
      </p:pic>
      <p:sp>
        <p:nvSpPr>
          <p:cNvPr id="26" name="Text 23"/>
          <p:cNvSpPr/>
          <p:nvPr/>
        </p:nvSpPr>
        <p:spPr>
          <a:xfrm>
            <a:off x="6647736" y="8681561"/>
            <a:ext cx="7196376"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10972800"/>
          </a:xfrm>
          <a:prstGeom prst="rect">
            <a:avLst/>
          </a:prstGeom>
        </p:spPr>
      </p:pic>
      <p:sp>
        <p:nvSpPr>
          <p:cNvPr id="3" name="Text 0"/>
          <p:cNvSpPr/>
          <p:nvPr/>
        </p:nvSpPr>
        <p:spPr>
          <a:xfrm>
            <a:off x="793790" y="3393519"/>
            <a:ext cx="5670590" cy="708779"/>
          </a:xfrm>
          <a:prstGeom prst="rect">
            <a:avLst/>
          </a:prstGeom>
          <a:noFill/>
          <a:ln/>
        </p:spPr>
        <p:txBody>
          <a:bodyPr wrap="none" lIns="0" tIns="0" rIns="0" bIns="0" rtlCol="0" anchor="t"/>
          <a:lstStyle/>
          <a:p>
            <a:pPr indent="0" marL="0">
              <a:lnSpc>
                <a:spcPts val="5550"/>
              </a:lnSpc>
              <a:buNone/>
            </a:pPr>
            <a:r>
              <a:rPr lang="en-US" sz="4450" dirty="0">
                <a:solidFill>
                  <a:srgbClr val="272D45"/>
                </a:solidFill>
                <a:latin typeface="Kanit Light" pitchFamily="34" charset="0"/>
                <a:ea typeface="Kanit Light" pitchFamily="34" charset="-122"/>
                <a:cs typeface="Kanit Light" pitchFamily="34" charset="-120"/>
              </a:rPr>
              <a:t>Project Objective</a:t>
            </a:r>
            <a:endParaRPr lang="en-US" sz="4450" dirty="0"/>
          </a:p>
        </p:txBody>
      </p:sp>
      <p:sp>
        <p:nvSpPr>
          <p:cNvPr id="4" name="Shape 1"/>
          <p:cNvSpPr/>
          <p:nvPr/>
        </p:nvSpPr>
        <p:spPr>
          <a:xfrm>
            <a:off x="793790" y="4442460"/>
            <a:ext cx="3664863" cy="3136702"/>
          </a:xfrm>
          <a:prstGeom prst="roundRect">
            <a:avLst>
              <a:gd name="adj" fmla="val 3037"/>
            </a:avLst>
          </a:prstGeom>
          <a:solidFill>
            <a:srgbClr val="DFECE9"/>
          </a:solidFill>
          <a:ln w="7620">
            <a:solidFill>
              <a:srgbClr val="C5D2CF"/>
            </a:solidFill>
            <a:prstDash val="solid"/>
          </a:ln>
        </p:spPr>
      </p:sp>
      <p:sp>
        <p:nvSpPr>
          <p:cNvPr id="5" name="Text 2"/>
          <p:cNvSpPr/>
          <p:nvPr/>
        </p:nvSpPr>
        <p:spPr>
          <a:xfrm>
            <a:off x="1028224" y="467689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2C3249"/>
                </a:solidFill>
                <a:latin typeface="Kanit Light" pitchFamily="34" charset="0"/>
                <a:ea typeface="Kanit Light" pitchFamily="34" charset="-122"/>
                <a:cs typeface="Kanit Light" pitchFamily="34" charset="-120"/>
              </a:rPr>
              <a:t>Goal</a:t>
            </a:r>
            <a:endParaRPr lang="en-US" sz="2200" dirty="0"/>
          </a:p>
        </p:txBody>
      </p:sp>
      <p:sp>
        <p:nvSpPr>
          <p:cNvPr id="6" name="Text 3"/>
          <p:cNvSpPr/>
          <p:nvPr/>
        </p:nvSpPr>
        <p:spPr>
          <a:xfrm>
            <a:off x="1028224" y="5167312"/>
            <a:ext cx="3195995" cy="1814512"/>
          </a:xfrm>
          <a:prstGeom prst="rect">
            <a:avLst/>
          </a:prstGeom>
          <a:noFill/>
          <a:ln/>
        </p:spPr>
        <p:txBody>
          <a:bodyPr wrap="square" lIns="0" tIns="0" rIns="0" bIns="0" rtlCol="0" anchor="t"/>
          <a:lstStyle/>
          <a:p>
            <a:pP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To develop a machine learning model that accurately predicts stroke occurrence based on patient health data.</a:t>
            </a:r>
            <a:endParaRPr lang="en-US" sz="1750" dirty="0"/>
          </a:p>
        </p:txBody>
      </p:sp>
      <p:sp>
        <p:nvSpPr>
          <p:cNvPr id="7" name="Shape 4"/>
          <p:cNvSpPr/>
          <p:nvPr/>
        </p:nvSpPr>
        <p:spPr>
          <a:xfrm>
            <a:off x="4685467" y="4442460"/>
            <a:ext cx="3664863" cy="3136702"/>
          </a:xfrm>
          <a:prstGeom prst="roundRect">
            <a:avLst>
              <a:gd name="adj" fmla="val 3037"/>
            </a:avLst>
          </a:prstGeom>
          <a:solidFill>
            <a:srgbClr val="DFECE9"/>
          </a:solidFill>
          <a:ln w="7620">
            <a:solidFill>
              <a:srgbClr val="C5D2CF"/>
            </a:solidFill>
            <a:prstDash val="solid"/>
          </a:ln>
        </p:spPr>
      </p:sp>
      <p:sp>
        <p:nvSpPr>
          <p:cNvPr id="8" name="Text 5"/>
          <p:cNvSpPr/>
          <p:nvPr/>
        </p:nvSpPr>
        <p:spPr>
          <a:xfrm>
            <a:off x="4919901" y="467689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2C3249"/>
                </a:solidFill>
                <a:latin typeface="Kanit Light" pitchFamily="34" charset="0"/>
                <a:ea typeface="Kanit Light" pitchFamily="34" charset="-122"/>
                <a:cs typeface="Kanit Light" pitchFamily="34" charset="-120"/>
              </a:rPr>
              <a:t>Aim</a:t>
            </a:r>
            <a:endParaRPr lang="en-US" sz="2200" dirty="0"/>
          </a:p>
        </p:txBody>
      </p:sp>
      <p:sp>
        <p:nvSpPr>
          <p:cNvPr id="9" name="Text 6"/>
          <p:cNvSpPr/>
          <p:nvPr/>
        </p:nvSpPr>
        <p:spPr>
          <a:xfrm>
            <a:off x="4919901" y="5167312"/>
            <a:ext cx="3195995" cy="2177415"/>
          </a:xfrm>
          <a:prstGeom prst="rect">
            <a:avLst/>
          </a:prstGeom>
          <a:noFill/>
          <a:ln/>
        </p:spPr>
        <p:txBody>
          <a:bodyPr wrap="square" lIns="0" tIns="0" rIns="0" bIns="0" rtlCol="0" anchor="t"/>
          <a:lstStyle/>
          <a:p>
            <a:pP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To analyze the dataset, identify patterns, and evaluate the performance of various models to find the most effective one for accurate predictions.</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670322" y="680323"/>
            <a:ext cx="6414849" cy="598527"/>
          </a:xfrm>
          <a:prstGeom prst="rect">
            <a:avLst/>
          </a:prstGeom>
          <a:noFill/>
          <a:ln/>
        </p:spPr>
        <p:txBody>
          <a:bodyPr wrap="none" lIns="0" tIns="0" rIns="0" bIns="0" rtlCol="0" anchor="t"/>
          <a:lstStyle/>
          <a:p>
            <a:pPr indent="0" marL="0">
              <a:lnSpc>
                <a:spcPts val="4700"/>
              </a:lnSpc>
              <a:buNone/>
            </a:pPr>
            <a:r>
              <a:rPr lang="en-US" sz="3750" dirty="0">
                <a:solidFill>
                  <a:srgbClr val="272D45"/>
                </a:solidFill>
                <a:latin typeface="Kanit Light" pitchFamily="34" charset="0"/>
                <a:ea typeface="Kanit Light" pitchFamily="34" charset="-122"/>
                <a:cs typeface="Kanit Light" pitchFamily="34" charset="-120"/>
              </a:rPr>
              <a:t>Model Performance Evaluation</a:t>
            </a:r>
            <a:endParaRPr lang="en-US" sz="3750" dirty="0"/>
          </a:p>
        </p:txBody>
      </p:sp>
      <p:sp>
        <p:nvSpPr>
          <p:cNvPr id="3" name="Text 1"/>
          <p:cNvSpPr/>
          <p:nvPr/>
        </p:nvSpPr>
        <p:spPr>
          <a:xfrm>
            <a:off x="670322" y="1757482"/>
            <a:ext cx="2394109" cy="299204"/>
          </a:xfrm>
          <a:prstGeom prst="rect">
            <a:avLst/>
          </a:prstGeom>
          <a:noFill/>
          <a:ln/>
        </p:spPr>
        <p:txBody>
          <a:bodyPr wrap="none" lIns="0" tIns="0" rIns="0" bIns="0" rtlCol="0" anchor="t"/>
          <a:lstStyle/>
          <a:p>
            <a:pPr indent="0" marL="0">
              <a:lnSpc>
                <a:spcPts val="2350"/>
              </a:lnSpc>
              <a:buNone/>
            </a:pPr>
            <a:r>
              <a:rPr lang="en-US" sz="1850" dirty="0">
                <a:solidFill>
                  <a:srgbClr val="272D45"/>
                </a:solidFill>
                <a:latin typeface="Kanit Light" pitchFamily="34" charset="0"/>
                <a:ea typeface="Kanit Light" pitchFamily="34" charset="-122"/>
                <a:cs typeface="Kanit Light" pitchFamily="34" charset="-120"/>
              </a:rPr>
              <a:t>RMSE</a:t>
            </a:r>
            <a:endParaRPr lang="en-US" sz="1850" dirty="0"/>
          </a:p>
        </p:txBody>
      </p:sp>
      <p:sp>
        <p:nvSpPr>
          <p:cNvPr id="4" name="Text 2"/>
          <p:cNvSpPr/>
          <p:nvPr/>
        </p:nvSpPr>
        <p:spPr>
          <a:xfrm>
            <a:off x="670322" y="2248138"/>
            <a:ext cx="4117896" cy="1532334"/>
          </a:xfrm>
          <a:prstGeom prst="rect">
            <a:avLst/>
          </a:prstGeom>
          <a:noFill/>
          <a:ln/>
        </p:spPr>
        <p:txBody>
          <a:bodyPr wrap="square" lIns="0" tIns="0" rIns="0" bIns="0" rtlCol="0" anchor="t"/>
          <a:lstStyle/>
          <a:p>
            <a:pPr indent="0" marL="0">
              <a:lnSpc>
                <a:spcPts val="2400"/>
              </a:lnSpc>
              <a:buNone/>
            </a:pPr>
            <a:r>
              <a:rPr lang="en-US" sz="1500" dirty="0">
                <a:solidFill>
                  <a:srgbClr val="2C3249"/>
                </a:solidFill>
                <a:latin typeface="Martel Sans" pitchFamily="34" charset="0"/>
                <a:ea typeface="Martel Sans" pitchFamily="34" charset="-122"/>
                <a:cs typeface="Martel Sans" pitchFamily="34" charset="-120"/>
              </a:rPr>
              <a:t>Linear and Ridge models have the lowest RMSE, indicating the most accurate predictions, while Lasso has slightly higher errors, and Logistic Regression performs the worst with the highest RMSE.</a:t>
            </a:r>
            <a:endParaRPr lang="en-US" sz="1500" dirty="0"/>
          </a:p>
        </p:txBody>
      </p:sp>
      <p:sp>
        <p:nvSpPr>
          <p:cNvPr id="5" name="Text 3"/>
          <p:cNvSpPr/>
          <p:nvPr/>
        </p:nvSpPr>
        <p:spPr>
          <a:xfrm>
            <a:off x="5263039" y="1757482"/>
            <a:ext cx="2394109" cy="299204"/>
          </a:xfrm>
          <a:prstGeom prst="rect">
            <a:avLst/>
          </a:prstGeom>
          <a:noFill/>
          <a:ln/>
        </p:spPr>
        <p:txBody>
          <a:bodyPr wrap="none" lIns="0" tIns="0" rIns="0" bIns="0" rtlCol="0" anchor="t"/>
          <a:lstStyle/>
          <a:p>
            <a:pPr indent="0" marL="0">
              <a:lnSpc>
                <a:spcPts val="2350"/>
              </a:lnSpc>
              <a:buNone/>
            </a:pPr>
            <a:r>
              <a:rPr lang="en-US" sz="1850" dirty="0">
                <a:solidFill>
                  <a:srgbClr val="272D45"/>
                </a:solidFill>
                <a:latin typeface="Kanit Light" pitchFamily="34" charset="0"/>
                <a:ea typeface="Kanit Light" pitchFamily="34" charset="-122"/>
                <a:cs typeface="Kanit Light" pitchFamily="34" charset="-120"/>
              </a:rPr>
              <a:t>Accuracy</a:t>
            </a:r>
            <a:endParaRPr lang="en-US" sz="1850" dirty="0"/>
          </a:p>
        </p:txBody>
      </p:sp>
      <p:sp>
        <p:nvSpPr>
          <p:cNvPr id="6" name="Text 4"/>
          <p:cNvSpPr/>
          <p:nvPr/>
        </p:nvSpPr>
        <p:spPr>
          <a:xfrm>
            <a:off x="5263039" y="2248138"/>
            <a:ext cx="4117896" cy="2451735"/>
          </a:xfrm>
          <a:prstGeom prst="rect">
            <a:avLst/>
          </a:prstGeom>
          <a:noFill/>
          <a:ln/>
        </p:spPr>
        <p:txBody>
          <a:bodyPr wrap="square" lIns="0" tIns="0" rIns="0" bIns="0" rtlCol="0" anchor="t"/>
          <a:lstStyle/>
          <a:p>
            <a:pPr indent="0" marL="0">
              <a:lnSpc>
                <a:spcPts val="2400"/>
              </a:lnSpc>
              <a:buNone/>
            </a:pPr>
            <a:r>
              <a:rPr lang="en-US" sz="1500" dirty="0">
                <a:solidFill>
                  <a:srgbClr val="2C3249"/>
                </a:solidFill>
                <a:latin typeface="Martel Sans" pitchFamily="34" charset="0"/>
                <a:ea typeface="Martel Sans" pitchFamily="34" charset="-122"/>
                <a:cs typeface="Martel Sans" pitchFamily="34" charset="-120"/>
              </a:rPr>
              <a:t>•</a:t>
            </a:r>
            <a:pPr indent="0" marL="0">
              <a:lnSpc>
                <a:spcPts val="2400"/>
              </a:lnSpc>
              <a:buNone/>
            </a:pPr>
            <a:r>
              <a:rPr lang="en-US" sz="1500" b="1" dirty="0">
                <a:solidFill>
                  <a:srgbClr val="2C3249"/>
                </a:solidFill>
                <a:latin typeface="Martel Sans" pitchFamily="34" charset="0"/>
                <a:ea typeface="Martel Sans" pitchFamily="34" charset="-122"/>
                <a:cs typeface="Martel Sans" pitchFamily="34" charset="-120"/>
              </a:rPr>
              <a:t>Accuracy</a:t>
            </a:r>
            <a:pPr indent="0" marL="0">
              <a:lnSpc>
                <a:spcPts val="2400"/>
              </a:lnSpc>
              <a:buNone/>
            </a:pPr>
            <a:r>
              <a:rPr lang="en-US" sz="1500" dirty="0">
                <a:solidFill>
                  <a:srgbClr val="2C3249"/>
                </a:solidFill>
                <a:latin typeface="Martel Sans" pitchFamily="34" charset="0"/>
                <a:ea typeface="Martel Sans" pitchFamily="34" charset="-122"/>
                <a:cs typeface="Martel Sans" pitchFamily="34" charset="-120"/>
              </a:rPr>
              <a:t>: 93.93%</a:t>
            </a:r>
            <a:pPr indent="0" marL="0">
              <a:lnSpc>
                <a:spcPts val="2400"/>
              </a:lnSpc>
              <a:buNone/>
            </a:pPr>
            <a:r>
              <a:rPr lang="en-US" sz="1500" dirty="0">
                <a:solidFill>
                  <a:srgbClr val="2C3249"/>
                </a:solidFill>
                <a:latin typeface="Martel Sans" pitchFamily="34" charset="0"/>
                <a:ea typeface="Martel Sans" pitchFamily="34" charset="-122"/>
                <a:cs typeface="Martel Sans" pitchFamily="34" charset="-120"/>
              </a:rPr>
              <a:t>
</a:t>
            </a:r>
            <a:pPr indent="0" marL="0">
              <a:lnSpc>
                <a:spcPts val="2400"/>
              </a:lnSpc>
              <a:buNone/>
            </a:pPr>
            <a:r>
              <a:rPr lang="en-US" sz="1500" dirty="0">
                <a:solidFill>
                  <a:srgbClr val="2C3249"/>
                </a:solidFill>
                <a:latin typeface="Martel Sans" pitchFamily="34" charset="0"/>
                <a:ea typeface="Martel Sans" pitchFamily="34" charset="-122"/>
                <a:cs typeface="Martel Sans" pitchFamily="34" charset="-120"/>
              </a:rPr>
              <a:t>The accuracy score is quite high, but it can be misleading in imbalanced datasets. High accuracy can occur if the model correctly predicts the majority class (no stroke) but fails to identify the minority class (stroke). Given that the dataset is likely imbalanced, this accuracy should be interpreted carefully.</a:t>
            </a:r>
            <a:endParaRPr lang="en-US" sz="1500" dirty="0"/>
          </a:p>
        </p:txBody>
      </p:sp>
      <p:sp>
        <p:nvSpPr>
          <p:cNvPr id="7" name="Text 5"/>
          <p:cNvSpPr/>
          <p:nvPr/>
        </p:nvSpPr>
        <p:spPr>
          <a:xfrm>
            <a:off x="9855756" y="1757482"/>
            <a:ext cx="2637592" cy="299204"/>
          </a:xfrm>
          <a:prstGeom prst="rect">
            <a:avLst/>
          </a:prstGeom>
          <a:noFill/>
          <a:ln/>
        </p:spPr>
        <p:txBody>
          <a:bodyPr wrap="none" lIns="0" tIns="0" rIns="0" bIns="0" rtlCol="0" anchor="t"/>
          <a:lstStyle/>
          <a:p>
            <a:pPr indent="0" marL="0">
              <a:lnSpc>
                <a:spcPts val="2350"/>
              </a:lnSpc>
              <a:buNone/>
            </a:pPr>
            <a:r>
              <a:rPr lang="en-US" sz="1850" dirty="0">
                <a:solidFill>
                  <a:srgbClr val="272D45"/>
                </a:solidFill>
                <a:latin typeface="Kanit Light" pitchFamily="34" charset="0"/>
                <a:ea typeface="Kanit Light" pitchFamily="34" charset="-122"/>
                <a:cs typeface="Kanit Light" pitchFamily="34" charset="-120"/>
              </a:rPr>
              <a:t>Precision, Recall, F1 Score</a:t>
            </a:r>
            <a:endParaRPr lang="en-US" sz="1850" dirty="0"/>
          </a:p>
        </p:txBody>
      </p:sp>
      <p:sp>
        <p:nvSpPr>
          <p:cNvPr id="8" name="Text 6"/>
          <p:cNvSpPr/>
          <p:nvPr/>
        </p:nvSpPr>
        <p:spPr>
          <a:xfrm>
            <a:off x="9855756" y="2248138"/>
            <a:ext cx="4117896" cy="2145268"/>
          </a:xfrm>
          <a:prstGeom prst="rect">
            <a:avLst/>
          </a:prstGeom>
          <a:noFill/>
          <a:ln/>
        </p:spPr>
        <p:txBody>
          <a:bodyPr wrap="square" lIns="0" tIns="0" rIns="0" bIns="0" rtlCol="0" anchor="t"/>
          <a:lstStyle/>
          <a:p>
            <a:pPr indent="0" marL="0">
              <a:lnSpc>
                <a:spcPts val="2400"/>
              </a:lnSpc>
              <a:buNone/>
            </a:pPr>
            <a:r>
              <a:rPr lang="en-US" sz="1500" dirty="0">
                <a:solidFill>
                  <a:srgbClr val="2C3249"/>
                </a:solidFill>
                <a:latin typeface="Martel Sans" pitchFamily="34" charset="0"/>
                <a:ea typeface="Martel Sans" pitchFamily="34" charset="-122"/>
                <a:cs typeface="Martel Sans" pitchFamily="34" charset="-120"/>
              </a:rPr>
              <a:t>•</a:t>
            </a:r>
            <a:pPr indent="0" marL="0">
              <a:lnSpc>
                <a:spcPts val="2400"/>
              </a:lnSpc>
              <a:buNone/>
            </a:pPr>
            <a:r>
              <a:rPr lang="en-US" sz="1500" b="1" dirty="0">
                <a:solidFill>
                  <a:srgbClr val="2C3249"/>
                </a:solidFill>
                <a:latin typeface="Martel Sans" pitchFamily="34" charset="0"/>
                <a:ea typeface="Martel Sans" pitchFamily="34" charset="-122"/>
                <a:cs typeface="Martel Sans" pitchFamily="34" charset="-120"/>
              </a:rPr>
              <a:t>Precision</a:t>
            </a:r>
            <a:pPr indent="0" marL="0">
              <a:lnSpc>
                <a:spcPts val="2400"/>
              </a:lnSpc>
              <a:buNone/>
            </a:pPr>
            <a:r>
              <a:rPr lang="en-US" sz="1500" dirty="0">
                <a:solidFill>
                  <a:srgbClr val="2C3249"/>
                </a:solidFill>
                <a:latin typeface="Martel Sans" pitchFamily="34" charset="0"/>
                <a:ea typeface="Martel Sans" pitchFamily="34" charset="-122"/>
                <a:cs typeface="Martel Sans" pitchFamily="34" charset="-120"/>
              </a:rPr>
              <a:t>: 0.50</a:t>
            </a:r>
            <a:pPr indent="0" marL="0">
              <a:lnSpc>
                <a:spcPts val="2400"/>
              </a:lnSpc>
              <a:buNone/>
            </a:pPr>
            <a:r>
              <a:rPr lang="en-US" sz="1500" dirty="0">
                <a:solidFill>
                  <a:srgbClr val="2C3249"/>
                </a:solidFill>
                <a:latin typeface="Martel Sans" pitchFamily="34" charset="0"/>
                <a:ea typeface="Martel Sans" pitchFamily="34" charset="-122"/>
                <a:cs typeface="Martel Sans" pitchFamily="34" charset="-120"/>
              </a:rPr>
              <a:t>
</a:t>
            </a:r>
            <a:pPr indent="0" marL="0">
              <a:lnSpc>
                <a:spcPts val="2400"/>
              </a:lnSpc>
              <a:buNone/>
            </a:pPr>
            <a:r>
              <a:rPr lang="en-US" sz="1500" dirty="0">
                <a:solidFill>
                  <a:srgbClr val="2C3249"/>
                </a:solidFill>
                <a:latin typeface="Martel Sans" pitchFamily="34" charset="0"/>
                <a:ea typeface="Martel Sans" pitchFamily="34" charset="-122"/>
                <a:cs typeface="Martel Sans" pitchFamily="34" charset="-120"/>
              </a:rPr>
              <a:t>Precision is the ratio of correctly predicted positive observations to the total predicted positives. A precision of 0.50 means that 50% of all the cases predicted as stroke actually have a stroke. This is decent, but it could be better.</a:t>
            </a:r>
            <a:endParaRPr lang="en-US" sz="1500" dirty="0"/>
          </a:p>
        </p:txBody>
      </p:sp>
      <p:sp>
        <p:nvSpPr>
          <p:cNvPr id="9" name="Text 7"/>
          <p:cNvSpPr/>
          <p:nvPr/>
        </p:nvSpPr>
        <p:spPr>
          <a:xfrm>
            <a:off x="9855756" y="4565690"/>
            <a:ext cx="4117896" cy="2758202"/>
          </a:xfrm>
          <a:prstGeom prst="rect">
            <a:avLst/>
          </a:prstGeom>
          <a:noFill/>
          <a:ln/>
        </p:spPr>
        <p:txBody>
          <a:bodyPr wrap="square" lIns="0" tIns="0" rIns="0" bIns="0" rtlCol="0" anchor="t"/>
          <a:lstStyle/>
          <a:p>
            <a:pPr indent="0" marL="0">
              <a:lnSpc>
                <a:spcPts val="2400"/>
              </a:lnSpc>
              <a:buNone/>
            </a:pPr>
            <a:r>
              <a:rPr lang="en-US" sz="1500" dirty="0">
                <a:solidFill>
                  <a:srgbClr val="2C3249"/>
                </a:solidFill>
                <a:latin typeface="Martel Sans" pitchFamily="34" charset="0"/>
                <a:ea typeface="Martel Sans" pitchFamily="34" charset="-122"/>
                <a:cs typeface="Martel Sans" pitchFamily="34" charset="-120"/>
              </a:rPr>
              <a:t>•</a:t>
            </a:r>
            <a:pPr indent="0" marL="0">
              <a:lnSpc>
                <a:spcPts val="2400"/>
              </a:lnSpc>
              <a:buNone/>
            </a:pPr>
            <a:r>
              <a:rPr lang="en-US" sz="1500" b="1" dirty="0">
                <a:solidFill>
                  <a:srgbClr val="2C3249"/>
                </a:solidFill>
                <a:latin typeface="Martel Sans" pitchFamily="34" charset="0"/>
                <a:ea typeface="Martel Sans" pitchFamily="34" charset="-122"/>
                <a:cs typeface="Martel Sans" pitchFamily="34" charset="-120"/>
              </a:rPr>
              <a:t>Recall</a:t>
            </a:r>
            <a:pPr indent="0" marL="0">
              <a:lnSpc>
                <a:spcPts val="2400"/>
              </a:lnSpc>
              <a:buNone/>
            </a:pPr>
            <a:r>
              <a:rPr lang="en-US" sz="1500" dirty="0">
                <a:solidFill>
                  <a:srgbClr val="2C3249"/>
                </a:solidFill>
                <a:latin typeface="Martel Sans" pitchFamily="34" charset="0"/>
                <a:ea typeface="Martel Sans" pitchFamily="34" charset="-122"/>
                <a:cs typeface="Martel Sans" pitchFamily="34" charset="-120"/>
              </a:rPr>
              <a:t>: 0.02</a:t>
            </a:r>
            <a:pPr indent="0" marL="0">
              <a:lnSpc>
                <a:spcPts val="2400"/>
              </a:lnSpc>
              <a:buNone/>
            </a:pPr>
            <a:r>
              <a:rPr lang="en-US" sz="1500" dirty="0">
                <a:solidFill>
                  <a:srgbClr val="2C3249"/>
                </a:solidFill>
                <a:latin typeface="Martel Sans" pitchFamily="34" charset="0"/>
                <a:ea typeface="Martel Sans" pitchFamily="34" charset="-122"/>
                <a:cs typeface="Martel Sans" pitchFamily="34" charset="-120"/>
              </a:rPr>
              <a:t>
</a:t>
            </a:r>
            <a:pPr indent="0" marL="0">
              <a:lnSpc>
                <a:spcPts val="2400"/>
              </a:lnSpc>
              <a:buNone/>
            </a:pPr>
            <a:r>
              <a:rPr lang="en-US" sz="1500" dirty="0">
                <a:solidFill>
                  <a:srgbClr val="2C3249"/>
                </a:solidFill>
                <a:latin typeface="Martel Sans" pitchFamily="34" charset="0"/>
                <a:ea typeface="Martel Sans" pitchFamily="34" charset="-122"/>
                <a:cs typeface="Martel Sans" pitchFamily="34" charset="-120"/>
              </a:rPr>
              <a:t>Recall is the ratio of correctly predicted positive observations to the all observations in actual class. A recall of 0.02 means that only 2% of the actual stroke cases are correctly identified by the model. This indicates a poor performance in identifying stroke cases, which is critical for this prediction task.</a:t>
            </a:r>
            <a:endParaRPr lang="en-US" sz="1500" dirty="0"/>
          </a:p>
        </p:txBody>
      </p:sp>
      <p:sp>
        <p:nvSpPr>
          <p:cNvPr id="10" name="Text 8"/>
          <p:cNvSpPr/>
          <p:nvPr/>
        </p:nvSpPr>
        <p:spPr>
          <a:xfrm>
            <a:off x="9855756" y="7496175"/>
            <a:ext cx="4117896" cy="2145268"/>
          </a:xfrm>
          <a:prstGeom prst="rect">
            <a:avLst/>
          </a:prstGeom>
          <a:noFill/>
          <a:ln/>
        </p:spPr>
        <p:txBody>
          <a:bodyPr wrap="square" lIns="0" tIns="0" rIns="0" bIns="0" rtlCol="0" anchor="t"/>
          <a:lstStyle/>
          <a:p>
            <a:pPr indent="0" marL="0">
              <a:lnSpc>
                <a:spcPts val="2400"/>
              </a:lnSpc>
              <a:buNone/>
            </a:pPr>
            <a:r>
              <a:rPr lang="en-US" sz="1500" dirty="0">
                <a:solidFill>
                  <a:srgbClr val="2C3249"/>
                </a:solidFill>
                <a:latin typeface="Martel Sans" pitchFamily="34" charset="0"/>
                <a:ea typeface="Martel Sans" pitchFamily="34" charset="-122"/>
                <a:cs typeface="Martel Sans" pitchFamily="34" charset="-120"/>
              </a:rPr>
              <a:t>•</a:t>
            </a:r>
            <a:pPr indent="0" marL="0">
              <a:lnSpc>
                <a:spcPts val="2400"/>
              </a:lnSpc>
              <a:buNone/>
            </a:pPr>
            <a:r>
              <a:rPr lang="en-US" sz="1500" b="1" dirty="0">
                <a:solidFill>
                  <a:srgbClr val="2C3249"/>
                </a:solidFill>
                <a:latin typeface="Martel Sans" pitchFamily="34" charset="0"/>
                <a:ea typeface="Martel Sans" pitchFamily="34" charset="-122"/>
                <a:cs typeface="Martel Sans" pitchFamily="34" charset="-120"/>
              </a:rPr>
              <a:t>F1 Score</a:t>
            </a:r>
            <a:pPr indent="0" marL="0">
              <a:lnSpc>
                <a:spcPts val="2400"/>
              </a:lnSpc>
              <a:buNone/>
            </a:pPr>
            <a:r>
              <a:rPr lang="en-US" sz="1500" dirty="0">
                <a:solidFill>
                  <a:srgbClr val="2C3249"/>
                </a:solidFill>
                <a:latin typeface="Martel Sans" pitchFamily="34" charset="0"/>
                <a:ea typeface="Martel Sans" pitchFamily="34" charset="-122"/>
                <a:cs typeface="Martel Sans" pitchFamily="34" charset="-120"/>
              </a:rPr>
              <a:t>: 0.03</a:t>
            </a:r>
            <a:pPr indent="0" marL="0">
              <a:lnSpc>
                <a:spcPts val="2400"/>
              </a:lnSpc>
              <a:buNone/>
            </a:pPr>
            <a:r>
              <a:rPr lang="en-US" sz="1500" dirty="0">
                <a:solidFill>
                  <a:srgbClr val="2C3249"/>
                </a:solidFill>
                <a:latin typeface="Martel Sans" pitchFamily="34" charset="0"/>
                <a:ea typeface="Martel Sans" pitchFamily="34" charset="-122"/>
                <a:cs typeface="Martel Sans" pitchFamily="34" charset="-120"/>
              </a:rPr>
              <a:t>
</a:t>
            </a:r>
            <a:pPr indent="0" marL="0">
              <a:lnSpc>
                <a:spcPts val="2400"/>
              </a:lnSpc>
              <a:buNone/>
            </a:pPr>
            <a:r>
              <a:rPr lang="en-US" sz="1500" dirty="0">
                <a:solidFill>
                  <a:srgbClr val="2C3249"/>
                </a:solidFill>
                <a:latin typeface="Martel Sans" pitchFamily="34" charset="0"/>
                <a:ea typeface="Martel Sans" pitchFamily="34" charset="-122"/>
                <a:cs typeface="Martel Sans" pitchFamily="34" charset="-120"/>
              </a:rPr>
              <a:t>F1 Score is the weighted average of Precision and Recall. With a value of 0.03, the model struggles to balance precision and recall, meaning it fails to both correctly predict stroke cases (low recall) and predict strokes with certainty (moderate precision).</a:t>
            </a:r>
            <a:endParaRPr lang="en-US" sz="1500" dirty="0"/>
          </a:p>
        </p:txBody>
      </p:sp>
      <p:sp>
        <p:nvSpPr>
          <p:cNvPr id="11" name="Text 9"/>
          <p:cNvSpPr/>
          <p:nvPr/>
        </p:nvSpPr>
        <p:spPr>
          <a:xfrm>
            <a:off x="9855756" y="9813727"/>
            <a:ext cx="4117896" cy="306467"/>
          </a:xfrm>
          <a:prstGeom prst="rect">
            <a:avLst/>
          </a:prstGeom>
          <a:noFill/>
          <a:ln/>
        </p:spPr>
        <p:txBody>
          <a:bodyPr wrap="none" lIns="0" tIns="0" rIns="0" bIns="0" rtlCol="0" anchor="t"/>
          <a:lstStyle/>
          <a:p>
            <a:pPr indent="0" marL="0">
              <a:lnSpc>
                <a:spcPts val="2400"/>
              </a:lnSpc>
              <a:buNone/>
            </a:pPr>
            <a:endParaRPr lang="en-US" sz="15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5472232"/>
            <a:ext cx="5670590" cy="708779"/>
          </a:xfrm>
          <a:prstGeom prst="rect">
            <a:avLst/>
          </a:prstGeom>
          <a:noFill/>
          <a:ln/>
        </p:spPr>
        <p:txBody>
          <a:bodyPr wrap="none" lIns="0" tIns="0" rIns="0" bIns="0" rtlCol="0" anchor="t"/>
          <a:lstStyle/>
          <a:p>
            <a:pPr indent="0" marL="0">
              <a:lnSpc>
                <a:spcPts val="5550"/>
              </a:lnSpc>
              <a:buNone/>
            </a:pPr>
            <a:r>
              <a:rPr lang="en-US" sz="4450" dirty="0">
                <a:solidFill>
                  <a:srgbClr val="272D45"/>
                </a:solidFill>
                <a:latin typeface="Kanit Light" pitchFamily="34" charset="0"/>
                <a:ea typeface="Kanit Light" pitchFamily="34" charset="-122"/>
                <a:cs typeface="Kanit Light" pitchFamily="34" charset="-120"/>
              </a:rPr>
              <a:t>Final Insights</a:t>
            </a:r>
            <a:endParaRPr lang="en-US" sz="4450" dirty="0"/>
          </a:p>
        </p:txBody>
      </p:sp>
      <p:sp>
        <p:nvSpPr>
          <p:cNvPr id="4" name="Text 1"/>
          <p:cNvSpPr/>
          <p:nvPr/>
        </p:nvSpPr>
        <p:spPr>
          <a:xfrm>
            <a:off x="793790" y="6521172"/>
            <a:ext cx="13042821" cy="1814512"/>
          </a:xfrm>
          <a:prstGeom prst="rect">
            <a:avLst/>
          </a:prstGeom>
          <a:noFill/>
          <a:ln/>
        </p:spPr>
        <p:txBody>
          <a:bodyPr wrap="square" lIns="0" tIns="0" rIns="0" bIns="0" rtlCol="0" anchor="t"/>
          <a:lstStyle/>
          <a:p>
            <a:pP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The dataset's class imbalance, with a significant majority of "No Stroke" cases, poses a challenge for model performance. While high accuracy is achieved, the models struggle to accurately detect stroke cases. Metrics like recall and F1-score are more reliable than accuracy for evaluating minority class detection. The project highlights the importance of data preprocessing, visualization, and model selection in developing accurate and reliable predictive models for healthcare applications.</a:t>
            </a:r>
            <a:endParaRPr lang="en-US" sz="17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FFFFFF">
              <a:alpha val="85000"/>
            </a:srgbClr>
          </a:solidFill>
          <a:ln/>
        </p:spPr>
      </p:sp>
      <p:sp>
        <p:nvSpPr>
          <p:cNvPr id="4" name="Text 1"/>
          <p:cNvSpPr/>
          <p:nvPr/>
        </p:nvSpPr>
        <p:spPr>
          <a:xfrm>
            <a:off x="4479846" y="5131951"/>
            <a:ext cx="5670590" cy="708779"/>
          </a:xfrm>
          <a:prstGeom prst="rect">
            <a:avLst/>
          </a:prstGeom>
          <a:noFill/>
          <a:ln/>
        </p:spPr>
        <p:txBody>
          <a:bodyPr wrap="none" lIns="0" tIns="0" rIns="0" bIns="0" rtlCol="0" anchor="t"/>
          <a:lstStyle/>
          <a:p>
            <a:pPr algn="ctr" indent="0" marL="0">
              <a:lnSpc>
                <a:spcPts val="5550"/>
              </a:lnSpc>
              <a:buNone/>
            </a:pPr>
            <a:r>
              <a:rPr lang="en-US" sz="4450" b="1" dirty="0">
                <a:solidFill>
                  <a:srgbClr val="272D45"/>
                </a:solidFill>
                <a:latin typeface="Kanit Light" pitchFamily="34" charset="0"/>
                <a:ea typeface="Kanit Light" pitchFamily="34" charset="-122"/>
                <a:cs typeface="Kanit Light" pitchFamily="34" charset="-120"/>
              </a:rPr>
              <a:t>THANK YOU</a:t>
            </a:r>
            <a:endParaRPr lang="en-US" sz="4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463397"/>
            <a:ext cx="5670590" cy="708779"/>
          </a:xfrm>
          <a:prstGeom prst="rect">
            <a:avLst/>
          </a:prstGeom>
          <a:noFill/>
          <a:ln/>
        </p:spPr>
        <p:txBody>
          <a:bodyPr wrap="none" lIns="0" tIns="0" rIns="0" bIns="0" rtlCol="0" anchor="t"/>
          <a:lstStyle/>
          <a:p>
            <a:pPr indent="0" marL="0">
              <a:lnSpc>
                <a:spcPts val="5550"/>
              </a:lnSpc>
              <a:buNone/>
            </a:pPr>
            <a:r>
              <a:rPr lang="en-US" sz="4450" dirty="0">
                <a:solidFill>
                  <a:srgbClr val="272D45"/>
                </a:solidFill>
                <a:latin typeface="Kanit Light" pitchFamily="34" charset="0"/>
                <a:ea typeface="Kanit Light" pitchFamily="34" charset="-122"/>
                <a:cs typeface="Kanit Light" pitchFamily="34" charset="-120"/>
              </a:rPr>
              <a:t>Project Overview</a:t>
            </a:r>
            <a:endParaRPr lang="en-US" sz="4450" dirty="0"/>
          </a:p>
        </p:txBody>
      </p:sp>
      <p:sp>
        <p:nvSpPr>
          <p:cNvPr id="3" name="Shape 1"/>
          <p:cNvSpPr/>
          <p:nvPr/>
        </p:nvSpPr>
        <p:spPr>
          <a:xfrm>
            <a:off x="1118711" y="2512338"/>
            <a:ext cx="30480" cy="6996946"/>
          </a:xfrm>
          <a:prstGeom prst="roundRect">
            <a:avLst>
              <a:gd name="adj" fmla="val 312558"/>
            </a:avLst>
          </a:prstGeom>
          <a:solidFill>
            <a:srgbClr val="C5D2CF"/>
          </a:solidFill>
          <a:ln/>
        </p:spPr>
      </p:sp>
      <p:sp>
        <p:nvSpPr>
          <p:cNvPr id="4" name="Shape 2"/>
          <p:cNvSpPr/>
          <p:nvPr/>
        </p:nvSpPr>
        <p:spPr>
          <a:xfrm>
            <a:off x="1358622" y="3007400"/>
            <a:ext cx="793790" cy="30480"/>
          </a:xfrm>
          <a:prstGeom prst="roundRect">
            <a:avLst>
              <a:gd name="adj" fmla="val 312558"/>
            </a:avLst>
          </a:prstGeom>
          <a:solidFill>
            <a:srgbClr val="C5D2CF"/>
          </a:solidFill>
          <a:ln/>
        </p:spPr>
      </p:sp>
      <p:sp>
        <p:nvSpPr>
          <p:cNvPr id="5" name="Shape 3"/>
          <p:cNvSpPr/>
          <p:nvPr/>
        </p:nvSpPr>
        <p:spPr>
          <a:xfrm>
            <a:off x="878800" y="2767489"/>
            <a:ext cx="510302" cy="510302"/>
          </a:xfrm>
          <a:prstGeom prst="roundRect">
            <a:avLst>
              <a:gd name="adj" fmla="val 18669"/>
            </a:avLst>
          </a:prstGeom>
          <a:solidFill>
            <a:srgbClr val="DFECE9"/>
          </a:solidFill>
          <a:ln w="7620">
            <a:solidFill>
              <a:srgbClr val="C5D2CF"/>
            </a:solidFill>
            <a:prstDash val="solid"/>
          </a:ln>
        </p:spPr>
      </p:sp>
      <p:sp>
        <p:nvSpPr>
          <p:cNvPr id="6" name="Text 4"/>
          <p:cNvSpPr/>
          <p:nvPr/>
        </p:nvSpPr>
        <p:spPr>
          <a:xfrm>
            <a:off x="1082159" y="2852499"/>
            <a:ext cx="103465" cy="340281"/>
          </a:xfrm>
          <a:prstGeom prst="rect">
            <a:avLst/>
          </a:prstGeom>
          <a:noFill/>
          <a:ln/>
        </p:spPr>
        <p:txBody>
          <a:bodyPr wrap="none" lIns="0" tIns="0" rIns="0" bIns="0" rtlCol="0" anchor="t"/>
          <a:lstStyle/>
          <a:p>
            <a:pPr algn="ctr" indent="0" marL="0">
              <a:lnSpc>
                <a:spcPts val="2650"/>
              </a:lnSpc>
              <a:buNone/>
            </a:pPr>
            <a:r>
              <a:rPr lang="en-US" sz="2650" dirty="0">
                <a:solidFill>
                  <a:srgbClr val="2C3249"/>
                </a:solidFill>
                <a:latin typeface="Kanit Light" pitchFamily="34" charset="0"/>
                <a:ea typeface="Kanit Light" pitchFamily="34" charset="-122"/>
                <a:cs typeface="Kanit Light" pitchFamily="34" charset="-120"/>
              </a:rPr>
              <a:t>1</a:t>
            </a:r>
            <a:endParaRPr lang="en-US" sz="2650" dirty="0"/>
          </a:p>
        </p:txBody>
      </p:sp>
      <p:sp>
        <p:nvSpPr>
          <p:cNvPr id="7" name="Text 5"/>
          <p:cNvSpPr/>
          <p:nvPr/>
        </p:nvSpPr>
        <p:spPr>
          <a:xfrm>
            <a:off x="2381488" y="2739152"/>
            <a:ext cx="3582114" cy="354330"/>
          </a:xfrm>
          <a:prstGeom prst="rect">
            <a:avLst/>
          </a:prstGeom>
          <a:noFill/>
          <a:ln/>
        </p:spPr>
        <p:txBody>
          <a:bodyPr wrap="none" lIns="0" tIns="0" rIns="0" bIns="0" rtlCol="0" anchor="t"/>
          <a:lstStyle/>
          <a:p>
            <a:pPr algn="l" indent="0" marL="0">
              <a:lnSpc>
                <a:spcPts val="2750"/>
              </a:lnSpc>
              <a:buNone/>
            </a:pPr>
            <a:r>
              <a:rPr lang="en-US" sz="2200" dirty="0">
                <a:solidFill>
                  <a:srgbClr val="2C3249"/>
                </a:solidFill>
                <a:latin typeface="Kanit Light" pitchFamily="34" charset="0"/>
                <a:ea typeface="Kanit Light" pitchFamily="34" charset="-122"/>
                <a:cs typeface="Kanit Light" pitchFamily="34" charset="-120"/>
              </a:rPr>
              <a:t>Milestone 1: Data Preparation</a:t>
            </a:r>
            <a:endParaRPr lang="en-US" sz="2200" dirty="0"/>
          </a:p>
        </p:txBody>
      </p:sp>
      <p:sp>
        <p:nvSpPr>
          <p:cNvPr id="8" name="Text 6"/>
          <p:cNvSpPr/>
          <p:nvPr/>
        </p:nvSpPr>
        <p:spPr>
          <a:xfrm>
            <a:off x="2381488" y="3229570"/>
            <a:ext cx="11455122" cy="725805"/>
          </a:xfrm>
          <a:prstGeom prst="rect">
            <a:avLst/>
          </a:prstGeom>
          <a:noFill/>
          <a:ln/>
        </p:spPr>
        <p:txBody>
          <a:bodyPr wrap="square" lIns="0" tIns="0" rIns="0" bIns="0" rtlCol="0" anchor="t"/>
          <a:lstStyle/>
          <a:p>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This stage involves data collection, cleaning, and preprocessing to ensure data quality and prepare it for analysis.</a:t>
            </a:r>
            <a:endParaRPr lang="en-US" sz="1750" dirty="0"/>
          </a:p>
        </p:txBody>
      </p:sp>
      <p:sp>
        <p:nvSpPr>
          <p:cNvPr id="9" name="Shape 7"/>
          <p:cNvSpPr/>
          <p:nvPr/>
        </p:nvSpPr>
        <p:spPr>
          <a:xfrm>
            <a:off x="1358622" y="4904065"/>
            <a:ext cx="793790" cy="30480"/>
          </a:xfrm>
          <a:prstGeom prst="roundRect">
            <a:avLst>
              <a:gd name="adj" fmla="val 312558"/>
            </a:avLst>
          </a:prstGeom>
          <a:solidFill>
            <a:srgbClr val="C5D2CF"/>
          </a:solidFill>
          <a:ln/>
        </p:spPr>
      </p:sp>
      <p:sp>
        <p:nvSpPr>
          <p:cNvPr id="10" name="Shape 8"/>
          <p:cNvSpPr/>
          <p:nvPr/>
        </p:nvSpPr>
        <p:spPr>
          <a:xfrm>
            <a:off x="878800" y="4664154"/>
            <a:ext cx="510302" cy="510302"/>
          </a:xfrm>
          <a:prstGeom prst="roundRect">
            <a:avLst>
              <a:gd name="adj" fmla="val 18669"/>
            </a:avLst>
          </a:prstGeom>
          <a:solidFill>
            <a:srgbClr val="DFECE9"/>
          </a:solidFill>
          <a:ln w="7620">
            <a:solidFill>
              <a:srgbClr val="C5D2CF"/>
            </a:solidFill>
            <a:prstDash val="solid"/>
          </a:ln>
        </p:spPr>
      </p:sp>
      <p:sp>
        <p:nvSpPr>
          <p:cNvPr id="11" name="Text 9"/>
          <p:cNvSpPr/>
          <p:nvPr/>
        </p:nvSpPr>
        <p:spPr>
          <a:xfrm>
            <a:off x="1047869" y="4749165"/>
            <a:ext cx="172164" cy="340281"/>
          </a:xfrm>
          <a:prstGeom prst="rect">
            <a:avLst/>
          </a:prstGeom>
          <a:noFill/>
          <a:ln/>
        </p:spPr>
        <p:txBody>
          <a:bodyPr wrap="none" lIns="0" tIns="0" rIns="0" bIns="0" rtlCol="0" anchor="t"/>
          <a:lstStyle/>
          <a:p>
            <a:pPr algn="ctr" indent="0" marL="0">
              <a:lnSpc>
                <a:spcPts val="2650"/>
              </a:lnSpc>
              <a:buNone/>
            </a:pPr>
            <a:r>
              <a:rPr lang="en-US" sz="2650" dirty="0">
                <a:solidFill>
                  <a:srgbClr val="2C3249"/>
                </a:solidFill>
                <a:latin typeface="Kanit Light" pitchFamily="34" charset="0"/>
                <a:ea typeface="Kanit Light" pitchFamily="34" charset="-122"/>
                <a:cs typeface="Kanit Light" pitchFamily="34" charset="-120"/>
              </a:rPr>
              <a:t>2</a:t>
            </a:r>
            <a:endParaRPr lang="en-US" sz="2650" dirty="0"/>
          </a:p>
        </p:txBody>
      </p:sp>
      <p:sp>
        <p:nvSpPr>
          <p:cNvPr id="12" name="Text 10"/>
          <p:cNvSpPr/>
          <p:nvPr/>
        </p:nvSpPr>
        <p:spPr>
          <a:xfrm>
            <a:off x="2381488" y="4635818"/>
            <a:ext cx="3800832" cy="354330"/>
          </a:xfrm>
          <a:prstGeom prst="rect">
            <a:avLst/>
          </a:prstGeom>
          <a:noFill/>
          <a:ln/>
        </p:spPr>
        <p:txBody>
          <a:bodyPr wrap="none" lIns="0" tIns="0" rIns="0" bIns="0" rtlCol="0" anchor="t"/>
          <a:lstStyle/>
          <a:p>
            <a:pPr algn="l" indent="0" marL="0">
              <a:lnSpc>
                <a:spcPts val="2750"/>
              </a:lnSpc>
              <a:buNone/>
            </a:pPr>
            <a:r>
              <a:rPr lang="en-US" sz="2200" dirty="0">
                <a:solidFill>
                  <a:srgbClr val="2C3249"/>
                </a:solidFill>
                <a:latin typeface="Kanit Light" pitchFamily="34" charset="0"/>
                <a:ea typeface="Kanit Light" pitchFamily="34" charset="-122"/>
                <a:cs typeface="Kanit Light" pitchFamily="34" charset="-120"/>
              </a:rPr>
              <a:t>Milestone 2: Data Visualization</a:t>
            </a:r>
            <a:endParaRPr lang="en-US" sz="2200" dirty="0"/>
          </a:p>
        </p:txBody>
      </p:sp>
      <p:sp>
        <p:nvSpPr>
          <p:cNvPr id="13" name="Text 11"/>
          <p:cNvSpPr/>
          <p:nvPr/>
        </p:nvSpPr>
        <p:spPr>
          <a:xfrm>
            <a:off x="2381488" y="5126236"/>
            <a:ext cx="11455122" cy="725805"/>
          </a:xfrm>
          <a:prstGeom prst="rect">
            <a:avLst/>
          </a:prstGeom>
          <a:noFill/>
          <a:ln/>
        </p:spPr>
        <p:txBody>
          <a:bodyPr wrap="square" lIns="0" tIns="0" rIns="0" bIns="0" rtlCol="0" anchor="t"/>
          <a:lstStyle/>
          <a:p>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Visualizing the data helps uncover patterns, trends, and relationships between variables, providing insights into stroke prediction.</a:t>
            </a:r>
            <a:endParaRPr lang="en-US" sz="1750" dirty="0"/>
          </a:p>
        </p:txBody>
      </p:sp>
      <p:sp>
        <p:nvSpPr>
          <p:cNvPr id="14" name="Shape 12"/>
          <p:cNvSpPr/>
          <p:nvPr/>
        </p:nvSpPr>
        <p:spPr>
          <a:xfrm>
            <a:off x="1358622" y="6800731"/>
            <a:ext cx="793790" cy="30480"/>
          </a:xfrm>
          <a:prstGeom prst="roundRect">
            <a:avLst>
              <a:gd name="adj" fmla="val 312558"/>
            </a:avLst>
          </a:prstGeom>
          <a:solidFill>
            <a:srgbClr val="C5D2CF"/>
          </a:solidFill>
          <a:ln/>
        </p:spPr>
      </p:sp>
      <p:sp>
        <p:nvSpPr>
          <p:cNvPr id="15" name="Shape 13"/>
          <p:cNvSpPr/>
          <p:nvPr/>
        </p:nvSpPr>
        <p:spPr>
          <a:xfrm>
            <a:off x="878800" y="6560820"/>
            <a:ext cx="510302" cy="510302"/>
          </a:xfrm>
          <a:prstGeom prst="roundRect">
            <a:avLst>
              <a:gd name="adj" fmla="val 18669"/>
            </a:avLst>
          </a:prstGeom>
          <a:solidFill>
            <a:srgbClr val="DFECE9"/>
          </a:solidFill>
          <a:ln w="7620">
            <a:solidFill>
              <a:srgbClr val="C5D2CF"/>
            </a:solidFill>
            <a:prstDash val="solid"/>
          </a:ln>
        </p:spPr>
      </p:sp>
      <p:sp>
        <p:nvSpPr>
          <p:cNvPr id="16" name="Text 14"/>
          <p:cNvSpPr/>
          <p:nvPr/>
        </p:nvSpPr>
        <p:spPr>
          <a:xfrm>
            <a:off x="1046440" y="6645831"/>
            <a:ext cx="174903" cy="340281"/>
          </a:xfrm>
          <a:prstGeom prst="rect">
            <a:avLst/>
          </a:prstGeom>
          <a:noFill/>
          <a:ln/>
        </p:spPr>
        <p:txBody>
          <a:bodyPr wrap="none" lIns="0" tIns="0" rIns="0" bIns="0" rtlCol="0" anchor="t"/>
          <a:lstStyle/>
          <a:p>
            <a:pPr algn="ctr" indent="0" marL="0">
              <a:lnSpc>
                <a:spcPts val="2650"/>
              </a:lnSpc>
              <a:buNone/>
            </a:pPr>
            <a:r>
              <a:rPr lang="en-US" sz="2650" dirty="0">
                <a:solidFill>
                  <a:srgbClr val="2C3249"/>
                </a:solidFill>
                <a:latin typeface="Kanit Light" pitchFamily="34" charset="0"/>
                <a:ea typeface="Kanit Light" pitchFamily="34" charset="-122"/>
                <a:cs typeface="Kanit Light" pitchFamily="34" charset="-120"/>
              </a:rPr>
              <a:t>3</a:t>
            </a:r>
            <a:endParaRPr lang="en-US" sz="2650" dirty="0"/>
          </a:p>
        </p:txBody>
      </p:sp>
      <p:sp>
        <p:nvSpPr>
          <p:cNvPr id="17" name="Text 15"/>
          <p:cNvSpPr/>
          <p:nvPr/>
        </p:nvSpPr>
        <p:spPr>
          <a:xfrm>
            <a:off x="2381488" y="6532483"/>
            <a:ext cx="3344347" cy="354330"/>
          </a:xfrm>
          <a:prstGeom prst="rect">
            <a:avLst/>
          </a:prstGeom>
          <a:noFill/>
          <a:ln/>
        </p:spPr>
        <p:txBody>
          <a:bodyPr wrap="none" lIns="0" tIns="0" rIns="0" bIns="0" rtlCol="0" anchor="t"/>
          <a:lstStyle/>
          <a:p>
            <a:pPr algn="l" indent="0" marL="0">
              <a:lnSpc>
                <a:spcPts val="2750"/>
              </a:lnSpc>
              <a:buNone/>
            </a:pPr>
            <a:r>
              <a:rPr lang="en-US" sz="2200" dirty="0">
                <a:solidFill>
                  <a:srgbClr val="2C3249"/>
                </a:solidFill>
                <a:latin typeface="Kanit Light" pitchFamily="34" charset="0"/>
                <a:ea typeface="Kanit Light" pitchFamily="34" charset="-122"/>
                <a:cs typeface="Kanit Light" pitchFamily="34" charset="-120"/>
              </a:rPr>
              <a:t>Milestone 3: Data Encoding</a:t>
            </a:r>
            <a:endParaRPr lang="en-US" sz="2200" dirty="0"/>
          </a:p>
        </p:txBody>
      </p:sp>
      <p:sp>
        <p:nvSpPr>
          <p:cNvPr id="18" name="Text 16"/>
          <p:cNvSpPr/>
          <p:nvPr/>
        </p:nvSpPr>
        <p:spPr>
          <a:xfrm>
            <a:off x="2381488" y="7022902"/>
            <a:ext cx="11455122" cy="362903"/>
          </a:xfrm>
          <a:prstGeom prst="rect">
            <a:avLst/>
          </a:prstGeom>
          <a:noFill/>
          <a:ln/>
        </p:spPr>
        <p:txBody>
          <a:bodyPr wrap="none" lIns="0" tIns="0" rIns="0" bIns="0" rtlCol="0" anchor="t"/>
          <a:lstStyle/>
          <a:p>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Categorical variables are transformed into numerical formats suitable for machine learning models.</a:t>
            </a:r>
            <a:endParaRPr lang="en-US" sz="1750" dirty="0"/>
          </a:p>
        </p:txBody>
      </p:sp>
      <p:sp>
        <p:nvSpPr>
          <p:cNvPr id="19" name="Shape 17"/>
          <p:cNvSpPr/>
          <p:nvPr/>
        </p:nvSpPr>
        <p:spPr>
          <a:xfrm>
            <a:off x="1358622" y="8334494"/>
            <a:ext cx="793790" cy="30480"/>
          </a:xfrm>
          <a:prstGeom prst="roundRect">
            <a:avLst>
              <a:gd name="adj" fmla="val 312558"/>
            </a:avLst>
          </a:prstGeom>
          <a:solidFill>
            <a:srgbClr val="C5D2CF"/>
          </a:solidFill>
          <a:ln/>
        </p:spPr>
      </p:sp>
      <p:sp>
        <p:nvSpPr>
          <p:cNvPr id="20" name="Shape 18"/>
          <p:cNvSpPr/>
          <p:nvPr/>
        </p:nvSpPr>
        <p:spPr>
          <a:xfrm>
            <a:off x="878800" y="8094583"/>
            <a:ext cx="510302" cy="510302"/>
          </a:xfrm>
          <a:prstGeom prst="roundRect">
            <a:avLst>
              <a:gd name="adj" fmla="val 18669"/>
            </a:avLst>
          </a:prstGeom>
          <a:solidFill>
            <a:srgbClr val="DFECE9"/>
          </a:solidFill>
          <a:ln w="7620">
            <a:solidFill>
              <a:srgbClr val="C5D2CF"/>
            </a:solidFill>
            <a:prstDash val="solid"/>
          </a:ln>
        </p:spPr>
      </p:sp>
      <p:sp>
        <p:nvSpPr>
          <p:cNvPr id="21" name="Text 19"/>
          <p:cNvSpPr/>
          <p:nvPr/>
        </p:nvSpPr>
        <p:spPr>
          <a:xfrm>
            <a:off x="1041916" y="8179594"/>
            <a:ext cx="184071" cy="340281"/>
          </a:xfrm>
          <a:prstGeom prst="rect">
            <a:avLst/>
          </a:prstGeom>
          <a:noFill/>
          <a:ln/>
        </p:spPr>
        <p:txBody>
          <a:bodyPr wrap="none" lIns="0" tIns="0" rIns="0" bIns="0" rtlCol="0" anchor="t"/>
          <a:lstStyle/>
          <a:p>
            <a:pPr algn="ctr" indent="0" marL="0">
              <a:lnSpc>
                <a:spcPts val="2650"/>
              </a:lnSpc>
              <a:buNone/>
            </a:pPr>
            <a:r>
              <a:rPr lang="en-US" sz="2650" dirty="0">
                <a:solidFill>
                  <a:srgbClr val="2C3249"/>
                </a:solidFill>
                <a:latin typeface="Kanit Light" pitchFamily="34" charset="0"/>
                <a:ea typeface="Kanit Light" pitchFamily="34" charset="-122"/>
                <a:cs typeface="Kanit Light" pitchFamily="34" charset="-120"/>
              </a:rPr>
              <a:t>4</a:t>
            </a:r>
            <a:endParaRPr lang="en-US" sz="2650" dirty="0"/>
          </a:p>
        </p:txBody>
      </p:sp>
      <p:sp>
        <p:nvSpPr>
          <p:cNvPr id="22" name="Text 20"/>
          <p:cNvSpPr/>
          <p:nvPr/>
        </p:nvSpPr>
        <p:spPr>
          <a:xfrm>
            <a:off x="2381488" y="8066246"/>
            <a:ext cx="4682490" cy="354330"/>
          </a:xfrm>
          <a:prstGeom prst="rect">
            <a:avLst/>
          </a:prstGeom>
          <a:noFill/>
          <a:ln/>
        </p:spPr>
        <p:txBody>
          <a:bodyPr wrap="none" lIns="0" tIns="0" rIns="0" bIns="0" rtlCol="0" anchor="t"/>
          <a:lstStyle/>
          <a:p>
            <a:pPr algn="l" indent="0" marL="0">
              <a:lnSpc>
                <a:spcPts val="2750"/>
              </a:lnSpc>
              <a:buNone/>
            </a:pPr>
            <a:r>
              <a:rPr lang="en-US" sz="2200" dirty="0">
                <a:solidFill>
                  <a:srgbClr val="2C3249"/>
                </a:solidFill>
                <a:latin typeface="Kanit Light" pitchFamily="34" charset="0"/>
                <a:ea typeface="Kanit Light" pitchFamily="34" charset="-122"/>
                <a:cs typeface="Kanit Light" pitchFamily="34" charset="-120"/>
              </a:rPr>
              <a:t>Milestone 4: Machine Learning Models</a:t>
            </a:r>
            <a:endParaRPr lang="en-US" sz="2200" dirty="0"/>
          </a:p>
        </p:txBody>
      </p:sp>
      <p:sp>
        <p:nvSpPr>
          <p:cNvPr id="23" name="Text 21"/>
          <p:cNvSpPr/>
          <p:nvPr/>
        </p:nvSpPr>
        <p:spPr>
          <a:xfrm>
            <a:off x="2381488" y="8556665"/>
            <a:ext cx="11455122" cy="725805"/>
          </a:xfrm>
          <a:prstGeom prst="rect">
            <a:avLst/>
          </a:prstGeom>
          <a:noFill/>
          <a:ln/>
        </p:spPr>
        <p:txBody>
          <a:bodyPr wrap="square" lIns="0" tIns="0" rIns="0" bIns="0" rtlCol="0" anchor="t"/>
          <a:lstStyle/>
          <a:p>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Various machine learning models are trained and evaluated to identify the most accurate and reliable model for stroke prediction.</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FFFFFF">
              <a:alpha val="85000"/>
            </a:srgbClr>
          </a:solidFill>
          <a:ln/>
        </p:spPr>
      </p:sp>
      <p:sp>
        <p:nvSpPr>
          <p:cNvPr id="4" name="Text 1"/>
          <p:cNvSpPr/>
          <p:nvPr/>
        </p:nvSpPr>
        <p:spPr>
          <a:xfrm>
            <a:off x="4479846" y="5131951"/>
            <a:ext cx="5670590" cy="708779"/>
          </a:xfrm>
          <a:prstGeom prst="rect">
            <a:avLst/>
          </a:prstGeom>
          <a:noFill/>
          <a:ln/>
        </p:spPr>
        <p:txBody>
          <a:bodyPr wrap="none" lIns="0" tIns="0" rIns="0" bIns="0" rtlCol="0" anchor="t"/>
          <a:lstStyle/>
          <a:p>
            <a:pPr algn="ctr" indent="0" marL="0">
              <a:lnSpc>
                <a:spcPts val="5550"/>
              </a:lnSpc>
              <a:buNone/>
            </a:pPr>
            <a:r>
              <a:rPr lang="en-US" sz="4450" dirty="0">
                <a:solidFill>
                  <a:srgbClr val="272D45"/>
                </a:solidFill>
                <a:latin typeface="Kanit Light" pitchFamily="34" charset="0"/>
                <a:ea typeface="Kanit Light" pitchFamily="34" charset="-122"/>
                <a:cs typeface="Kanit Light" pitchFamily="34" charset="-120"/>
              </a:rPr>
              <a:t> 01) </a:t>
            </a:r>
            <a:pPr algn="ctr" indent="0" marL="0">
              <a:lnSpc>
                <a:spcPts val="5550"/>
              </a:lnSpc>
              <a:buNone/>
            </a:pPr>
            <a:r>
              <a:rPr lang="en-US" sz="4450" b="1" dirty="0">
                <a:solidFill>
                  <a:srgbClr val="272D45"/>
                </a:solidFill>
                <a:latin typeface="Kanit Light" pitchFamily="34" charset="0"/>
                <a:ea typeface="Kanit Light" pitchFamily="34" charset="-122"/>
                <a:cs typeface="Kanit Light" pitchFamily="34" charset="-120"/>
              </a:rPr>
              <a:t>Data Preparation</a:t>
            </a:r>
            <a:endParaRPr lang="en-US" sz="4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10972800"/>
          </a:xfrm>
          <a:prstGeom prst="rect">
            <a:avLst/>
          </a:prstGeom>
        </p:spPr>
      </p:pic>
      <p:pic>
        <p:nvPicPr>
          <p:cNvPr id="3" name="Image 1" descr="preencoded.png">    </p:cNvPr>
          <p:cNvPicPr>
            <a:picLocks noChangeAspect="1"/>
          </p:cNvPicPr>
          <p:nvPr/>
        </p:nvPicPr>
        <p:blipFill>
          <a:blip r:embed="rId2"/>
          <a:stretch>
            <a:fillRect/>
          </a:stretch>
        </p:blipFill>
        <p:spPr>
          <a:xfrm>
            <a:off x="9427488" y="3678555"/>
            <a:ext cx="4919305" cy="3615690"/>
          </a:xfrm>
          <a:prstGeom prst="rect">
            <a:avLst/>
          </a:prstGeom>
        </p:spPr>
      </p:pic>
      <p:sp>
        <p:nvSpPr>
          <p:cNvPr id="4" name="Text 0"/>
          <p:cNvSpPr/>
          <p:nvPr/>
        </p:nvSpPr>
        <p:spPr>
          <a:xfrm>
            <a:off x="793790" y="2838331"/>
            <a:ext cx="5670590" cy="708779"/>
          </a:xfrm>
          <a:prstGeom prst="rect">
            <a:avLst/>
          </a:prstGeom>
          <a:noFill/>
          <a:ln/>
        </p:spPr>
        <p:txBody>
          <a:bodyPr wrap="none" lIns="0" tIns="0" rIns="0" bIns="0" rtlCol="0" anchor="t"/>
          <a:lstStyle/>
          <a:p>
            <a:pPr indent="0" marL="0">
              <a:lnSpc>
                <a:spcPts val="5550"/>
              </a:lnSpc>
              <a:buNone/>
            </a:pPr>
            <a:r>
              <a:rPr lang="en-US" sz="4450" dirty="0">
                <a:solidFill>
                  <a:srgbClr val="272D45"/>
                </a:solidFill>
                <a:latin typeface="Kanit Light" pitchFamily="34" charset="0"/>
                <a:ea typeface="Kanit Light" pitchFamily="34" charset="-122"/>
                <a:cs typeface="Kanit Light" pitchFamily="34" charset="-120"/>
              </a:rPr>
              <a:t>Data Description</a:t>
            </a:r>
            <a:endParaRPr lang="en-US" sz="4450" dirty="0"/>
          </a:p>
        </p:txBody>
      </p:sp>
      <p:sp>
        <p:nvSpPr>
          <p:cNvPr id="5" name="Text 1"/>
          <p:cNvSpPr/>
          <p:nvPr/>
        </p:nvSpPr>
        <p:spPr>
          <a:xfrm>
            <a:off x="793790" y="3887272"/>
            <a:ext cx="7556421" cy="3629025"/>
          </a:xfrm>
          <a:prstGeom prst="rect">
            <a:avLst/>
          </a:prstGeom>
          <a:noFill/>
          <a:ln/>
        </p:spPr>
        <p:txBody>
          <a:bodyPr wrap="square" lIns="0" tIns="0" rIns="0" bIns="0" rtlCol="0" anchor="t"/>
          <a:lstStyle/>
          <a:p>
            <a:pP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The “healthcare-dataset-stroke-data” is a stroke prediction dataset from Kaggle that contains 5110 observations (rows) with 12 attributes (columns). Each observation corresponds to one patient, and the attributes are variables about the health status of each patient. In particular, the categorical variables are id, gender, hypertension (yes/no), heart disease (yes/no), marital status, work type (children, government job, never worked, private, self-employer), residence type (urban, rural), smoking status (formerly smoked, never smoked, smokes), and stroke history. As for quantitative variables we have one’s age, BMI and average glucose leve</a:t>
            </a:r>
            <a:endParaRPr lang="en-US" sz="1750" dirty="0"/>
          </a:p>
        </p:txBody>
      </p:sp>
      <p:sp>
        <p:nvSpPr>
          <p:cNvPr id="6" name="Text 2"/>
          <p:cNvSpPr/>
          <p:nvPr/>
        </p:nvSpPr>
        <p:spPr>
          <a:xfrm>
            <a:off x="793790" y="7771448"/>
            <a:ext cx="7556421"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339810"/>
            <a:ext cx="5725358" cy="708779"/>
          </a:xfrm>
          <a:prstGeom prst="rect">
            <a:avLst/>
          </a:prstGeom>
          <a:noFill/>
          <a:ln/>
        </p:spPr>
        <p:txBody>
          <a:bodyPr wrap="none" lIns="0" tIns="0" rIns="0" bIns="0" rtlCol="0" anchor="t"/>
          <a:lstStyle/>
          <a:p>
            <a:pPr indent="0" marL="0">
              <a:lnSpc>
                <a:spcPts val="5550"/>
              </a:lnSpc>
              <a:buNone/>
            </a:pPr>
            <a:r>
              <a:rPr lang="en-US" sz="4450" dirty="0">
                <a:solidFill>
                  <a:srgbClr val="272D45"/>
                </a:solidFill>
                <a:latin typeface="Kanit Light" pitchFamily="34" charset="0"/>
                <a:ea typeface="Kanit Light" pitchFamily="34" charset="-122"/>
                <a:cs typeface="Kanit Light" pitchFamily="34" charset="-120"/>
              </a:rPr>
              <a:t>Dataset Characteristics</a:t>
            </a:r>
            <a:endParaRPr lang="en-US" sz="4450" dirty="0"/>
          </a:p>
        </p:txBody>
      </p:sp>
      <p:sp>
        <p:nvSpPr>
          <p:cNvPr id="3" name="Shape 1"/>
          <p:cNvSpPr/>
          <p:nvPr/>
        </p:nvSpPr>
        <p:spPr>
          <a:xfrm>
            <a:off x="793790" y="2388751"/>
            <a:ext cx="13042821" cy="7244239"/>
          </a:xfrm>
          <a:prstGeom prst="roundRect">
            <a:avLst>
              <a:gd name="adj" fmla="val 1315"/>
            </a:avLst>
          </a:prstGeom>
          <a:noFill/>
          <a:ln w="7620">
            <a:solidFill>
              <a:srgbClr val="000000">
                <a:alpha val="8000"/>
              </a:srgbClr>
            </a:solidFill>
            <a:prstDash val="solid"/>
          </a:ln>
        </p:spPr>
      </p:sp>
      <p:sp>
        <p:nvSpPr>
          <p:cNvPr id="4" name="Shape 2"/>
          <p:cNvSpPr/>
          <p:nvPr/>
        </p:nvSpPr>
        <p:spPr>
          <a:xfrm>
            <a:off x="801410" y="2396371"/>
            <a:ext cx="13027581" cy="650319"/>
          </a:xfrm>
          <a:prstGeom prst="rect">
            <a:avLst/>
          </a:prstGeom>
          <a:solidFill>
            <a:srgbClr val="FFFFFF">
              <a:alpha val="4000"/>
            </a:srgbClr>
          </a:solidFill>
          <a:ln/>
        </p:spPr>
      </p:sp>
      <p:sp>
        <p:nvSpPr>
          <p:cNvPr id="5" name="Text 3"/>
          <p:cNvSpPr/>
          <p:nvPr/>
        </p:nvSpPr>
        <p:spPr>
          <a:xfrm>
            <a:off x="1028224" y="2540079"/>
            <a:ext cx="6056352" cy="362903"/>
          </a:xfrm>
          <a:prstGeom prst="rect">
            <a:avLst/>
          </a:prstGeom>
          <a:noFill/>
          <a:ln/>
        </p:spPr>
        <p:txBody>
          <a:bodyPr wrap="none" lIns="0" tIns="0" rIns="0" bIns="0" rtlCol="0" anchor="t"/>
          <a:lstStyle/>
          <a:p>
            <a:pP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Attribute</a:t>
            </a:r>
            <a:endParaRPr lang="en-US" sz="1750" dirty="0"/>
          </a:p>
        </p:txBody>
      </p:sp>
      <p:sp>
        <p:nvSpPr>
          <p:cNvPr id="6" name="Text 4"/>
          <p:cNvSpPr/>
          <p:nvPr/>
        </p:nvSpPr>
        <p:spPr>
          <a:xfrm>
            <a:off x="7545824" y="2540079"/>
            <a:ext cx="6056352" cy="362903"/>
          </a:xfrm>
          <a:prstGeom prst="rect">
            <a:avLst/>
          </a:prstGeom>
          <a:noFill/>
          <a:ln/>
        </p:spPr>
        <p:txBody>
          <a:bodyPr wrap="none" lIns="0" tIns="0" rIns="0" bIns="0" rtlCol="0" anchor="t"/>
          <a:lstStyle/>
          <a:p>
            <a:pP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Description</a:t>
            </a:r>
            <a:endParaRPr lang="en-US" sz="1750" dirty="0"/>
          </a:p>
        </p:txBody>
      </p:sp>
      <p:sp>
        <p:nvSpPr>
          <p:cNvPr id="7" name="Shape 5"/>
          <p:cNvSpPr/>
          <p:nvPr/>
        </p:nvSpPr>
        <p:spPr>
          <a:xfrm>
            <a:off x="801410" y="3046690"/>
            <a:ext cx="13027581" cy="650319"/>
          </a:xfrm>
          <a:prstGeom prst="rect">
            <a:avLst/>
          </a:prstGeom>
          <a:solidFill>
            <a:srgbClr val="000000">
              <a:alpha val="4000"/>
            </a:srgbClr>
          </a:solidFill>
          <a:ln/>
        </p:spPr>
      </p:sp>
      <p:sp>
        <p:nvSpPr>
          <p:cNvPr id="8" name="Text 6"/>
          <p:cNvSpPr/>
          <p:nvPr/>
        </p:nvSpPr>
        <p:spPr>
          <a:xfrm>
            <a:off x="1028224" y="3190399"/>
            <a:ext cx="6056352" cy="362903"/>
          </a:xfrm>
          <a:prstGeom prst="rect">
            <a:avLst/>
          </a:prstGeom>
          <a:noFill/>
          <a:ln/>
        </p:spPr>
        <p:txBody>
          <a:bodyPr wrap="none" lIns="0" tIns="0" rIns="0" bIns="0" rtlCol="0" anchor="t"/>
          <a:lstStyle/>
          <a:p>
            <a:pP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Age</a:t>
            </a:r>
            <a:endParaRPr lang="en-US" sz="1750" dirty="0"/>
          </a:p>
        </p:txBody>
      </p:sp>
      <p:sp>
        <p:nvSpPr>
          <p:cNvPr id="9" name="Text 7"/>
          <p:cNvSpPr/>
          <p:nvPr/>
        </p:nvSpPr>
        <p:spPr>
          <a:xfrm>
            <a:off x="7545824" y="3190399"/>
            <a:ext cx="6056352" cy="362903"/>
          </a:xfrm>
          <a:prstGeom prst="rect">
            <a:avLst/>
          </a:prstGeom>
          <a:noFill/>
          <a:ln/>
        </p:spPr>
        <p:txBody>
          <a:bodyPr wrap="none" lIns="0" tIns="0" rIns="0" bIns="0" rtlCol="0" anchor="t"/>
          <a:lstStyle/>
          <a:p>
            <a:pP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Patient's age in years</a:t>
            </a:r>
            <a:endParaRPr lang="en-US" sz="1750" dirty="0"/>
          </a:p>
        </p:txBody>
      </p:sp>
      <p:sp>
        <p:nvSpPr>
          <p:cNvPr id="10" name="Shape 8"/>
          <p:cNvSpPr/>
          <p:nvPr/>
        </p:nvSpPr>
        <p:spPr>
          <a:xfrm>
            <a:off x="801410" y="3697010"/>
            <a:ext cx="13027581" cy="650319"/>
          </a:xfrm>
          <a:prstGeom prst="rect">
            <a:avLst/>
          </a:prstGeom>
          <a:solidFill>
            <a:srgbClr val="FFFFFF">
              <a:alpha val="4000"/>
            </a:srgbClr>
          </a:solidFill>
          <a:ln/>
        </p:spPr>
      </p:sp>
      <p:sp>
        <p:nvSpPr>
          <p:cNvPr id="11" name="Text 9"/>
          <p:cNvSpPr/>
          <p:nvPr/>
        </p:nvSpPr>
        <p:spPr>
          <a:xfrm>
            <a:off x="1028224" y="3840718"/>
            <a:ext cx="6056352" cy="362903"/>
          </a:xfrm>
          <a:prstGeom prst="rect">
            <a:avLst/>
          </a:prstGeom>
          <a:noFill/>
          <a:ln/>
        </p:spPr>
        <p:txBody>
          <a:bodyPr wrap="none" lIns="0" tIns="0" rIns="0" bIns="0" rtlCol="0" anchor="t"/>
          <a:lstStyle/>
          <a:p>
            <a:pP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Gender</a:t>
            </a:r>
            <a:endParaRPr lang="en-US" sz="1750" dirty="0"/>
          </a:p>
        </p:txBody>
      </p:sp>
      <p:sp>
        <p:nvSpPr>
          <p:cNvPr id="12" name="Text 10"/>
          <p:cNvSpPr/>
          <p:nvPr/>
        </p:nvSpPr>
        <p:spPr>
          <a:xfrm>
            <a:off x="7545824" y="3840718"/>
            <a:ext cx="6056352" cy="362903"/>
          </a:xfrm>
          <a:prstGeom prst="rect">
            <a:avLst/>
          </a:prstGeom>
          <a:noFill/>
          <a:ln/>
        </p:spPr>
        <p:txBody>
          <a:bodyPr wrap="none" lIns="0" tIns="0" rIns="0" bIns="0" rtlCol="0" anchor="t"/>
          <a:lstStyle/>
          <a:p>
            <a:pP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Patient's gender (Male/Female)</a:t>
            </a:r>
            <a:endParaRPr lang="en-US" sz="1750" dirty="0"/>
          </a:p>
        </p:txBody>
      </p:sp>
      <p:sp>
        <p:nvSpPr>
          <p:cNvPr id="13" name="Shape 11"/>
          <p:cNvSpPr/>
          <p:nvPr/>
        </p:nvSpPr>
        <p:spPr>
          <a:xfrm>
            <a:off x="801410" y="4347329"/>
            <a:ext cx="13027581" cy="650319"/>
          </a:xfrm>
          <a:prstGeom prst="rect">
            <a:avLst/>
          </a:prstGeom>
          <a:solidFill>
            <a:srgbClr val="000000">
              <a:alpha val="4000"/>
            </a:srgbClr>
          </a:solidFill>
          <a:ln/>
        </p:spPr>
      </p:sp>
      <p:sp>
        <p:nvSpPr>
          <p:cNvPr id="14" name="Text 12"/>
          <p:cNvSpPr/>
          <p:nvPr/>
        </p:nvSpPr>
        <p:spPr>
          <a:xfrm>
            <a:off x="1028224" y="4491038"/>
            <a:ext cx="6056352" cy="362903"/>
          </a:xfrm>
          <a:prstGeom prst="rect">
            <a:avLst/>
          </a:prstGeom>
          <a:noFill/>
          <a:ln/>
        </p:spPr>
        <p:txBody>
          <a:bodyPr wrap="none" lIns="0" tIns="0" rIns="0" bIns="0" rtlCol="0" anchor="t"/>
          <a:lstStyle/>
          <a:p>
            <a:pP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Hypertension</a:t>
            </a:r>
            <a:endParaRPr lang="en-US" sz="1750" dirty="0"/>
          </a:p>
        </p:txBody>
      </p:sp>
      <p:sp>
        <p:nvSpPr>
          <p:cNvPr id="15" name="Text 13"/>
          <p:cNvSpPr/>
          <p:nvPr/>
        </p:nvSpPr>
        <p:spPr>
          <a:xfrm>
            <a:off x="7545824" y="4491038"/>
            <a:ext cx="6056352" cy="362903"/>
          </a:xfrm>
          <a:prstGeom prst="rect">
            <a:avLst/>
          </a:prstGeom>
          <a:noFill/>
          <a:ln/>
        </p:spPr>
        <p:txBody>
          <a:bodyPr wrap="none" lIns="0" tIns="0" rIns="0" bIns="0" rtlCol="0" anchor="t"/>
          <a:lstStyle/>
          <a:p>
            <a:pP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Presence or absence of hypertension (0/1)</a:t>
            </a:r>
            <a:endParaRPr lang="en-US" sz="1750" dirty="0"/>
          </a:p>
        </p:txBody>
      </p:sp>
      <p:sp>
        <p:nvSpPr>
          <p:cNvPr id="16" name="Shape 14"/>
          <p:cNvSpPr/>
          <p:nvPr/>
        </p:nvSpPr>
        <p:spPr>
          <a:xfrm>
            <a:off x="801410" y="4997648"/>
            <a:ext cx="13027581" cy="650319"/>
          </a:xfrm>
          <a:prstGeom prst="rect">
            <a:avLst/>
          </a:prstGeom>
          <a:solidFill>
            <a:srgbClr val="FFFFFF">
              <a:alpha val="4000"/>
            </a:srgbClr>
          </a:solidFill>
          <a:ln/>
        </p:spPr>
      </p:sp>
      <p:sp>
        <p:nvSpPr>
          <p:cNvPr id="17" name="Text 15"/>
          <p:cNvSpPr/>
          <p:nvPr/>
        </p:nvSpPr>
        <p:spPr>
          <a:xfrm>
            <a:off x="1028224" y="5141357"/>
            <a:ext cx="6056352" cy="362903"/>
          </a:xfrm>
          <a:prstGeom prst="rect">
            <a:avLst/>
          </a:prstGeom>
          <a:noFill/>
          <a:ln/>
        </p:spPr>
        <p:txBody>
          <a:bodyPr wrap="none" lIns="0" tIns="0" rIns="0" bIns="0" rtlCol="0" anchor="t"/>
          <a:lstStyle/>
          <a:p>
            <a:pP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Heart Disease</a:t>
            </a:r>
            <a:endParaRPr lang="en-US" sz="1750" dirty="0"/>
          </a:p>
        </p:txBody>
      </p:sp>
      <p:sp>
        <p:nvSpPr>
          <p:cNvPr id="18" name="Text 16"/>
          <p:cNvSpPr/>
          <p:nvPr/>
        </p:nvSpPr>
        <p:spPr>
          <a:xfrm>
            <a:off x="7545824" y="5141357"/>
            <a:ext cx="6056352" cy="362903"/>
          </a:xfrm>
          <a:prstGeom prst="rect">
            <a:avLst/>
          </a:prstGeom>
          <a:noFill/>
          <a:ln/>
        </p:spPr>
        <p:txBody>
          <a:bodyPr wrap="none" lIns="0" tIns="0" rIns="0" bIns="0" rtlCol="0" anchor="t"/>
          <a:lstStyle/>
          <a:p>
            <a:pP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Presence or absence of heart disease (0/1)</a:t>
            </a:r>
            <a:endParaRPr lang="en-US" sz="1750" dirty="0"/>
          </a:p>
        </p:txBody>
      </p:sp>
      <p:sp>
        <p:nvSpPr>
          <p:cNvPr id="19" name="Shape 17"/>
          <p:cNvSpPr/>
          <p:nvPr/>
        </p:nvSpPr>
        <p:spPr>
          <a:xfrm>
            <a:off x="801410" y="5647968"/>
            <a:ext cx="13027581" cy="1013222"/>
          </a:xfrm>
          <a:prstGeom prst="rect">
            <a:avLst/>
          </a:prstGeom>
          <a:solidFill>
            <a:srgbClr val="000000">
              <a:alpha val="4000"/>
            </a:srgbClr>
          </a:solidFill>
          <a:ln/>
        </p:spPr>
      </p:sp>
      <p:sp>
        <p:nvSpPr>
          <p:cNvPr id="20" name="Text 18"/>
          <p:cNvSpPr/>
          <p:nvPr/>
        </p:nvSpPr>
        <p:spPr>
          <a:xfrm>
            <a:off x="1028224" y="5791676"/>
            <a:ext cx="6056352" cy="362903"/>
          </a:xfrm>
          <a:prstGeom prst="rect">
            <a:avLst/>
          </a:prstGeom>
          <a:noFill/>
          <a:ln/>
        </p:spPr>
        <p:txBody>
          <a:bodyPr wrap="none" lIns="0" tIns="0" rIns="0" bIns="0" rtlCol="0" anchor="t"/>
          <a:lstStyle/>
          <a:p>
            <a:pP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Work Type</a:t>
            </a:r>
            <a:endParaRPr lang="en-US" sz="1750" dirty="0"/>
          </a:p>
        </p:txBody>
      </p:sp>
      <p:sp>
        <p:nvSpPr>
          <p:cNvPr id="21" name="Text 19"/>
          <p:cNvSpPr/>
          <p:nvPr/>
        </p:nvSpPr>
        <p:spPr>
          <a:xfrm>
            <a:off x="7545824" y="5791676"/>
            <a:ext cx="6056352" cy="725805"/>
          </a:xfrm>
          <a:prstGeom prst="rect">
            <a:avLst/>
          </a:prstGeom>
          <a:noFill/>
          <a:ln/>
        </p:spPr>
        <p:txBody>
          <a:bodyPr wrap="square" lIns="0" tIns="0" rIns="0" bIns="0" rtlCol="0" anchor="t"/>
          <a:lstStyle/>
          <a:p>
            <a:pP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Patient's work type (Private/Self-employed/Govt_job/children/Never_worked)</a:t>
            </a:r>
            <a:endParaRPr lang="en-US" sz="1750" dirty="0"/>
          </a:p>
        </p:txBody>
      </p:sp>
      <p:sp>
        <p:nvSpPr>
          <p:cNvPr id="22" name="Shape 20"/>
          <p:cNvSpPr/>
          <p:nvPr/>
        </p:nvSpPr>
        <p:spPr>
          <a:xfrm>
            <a:off x="801410" y="6661190"/>
            <a:ext cx="13027581" cy="650319"/>
          </a:xfrm>
          <a:prstGeom prst="rect">
            <a:avLst/>
          </a:prstGeom>
          <a:solidFill>
            <a:srgbClr val="FFFFFF">
              <a:alpha val="4000"/>
            </a:srgbClr>
          </a:solidFill>
          <a:ln/>
        </p:spPr>
      </p:sp>
      <p:sp>
        <p:nvSpPr>
          <p:cNvPr id="23" name="Text 21"/>
          <p:cNvSpPr/>
          <p:nvPr/>
        </p:nvSpPr>
        <p:spPr>
          <a:xfrm>
            <a:off x="1028224" y="6804898"/>
            <a:ext cx="6056352" cy="362903"/>
          </a:xfrm>
          <a:prstGeom prst="rect">
            <a:avLst/>
          </a:prstGeom>
          <a:noFill/>
          <a:ln/>
        </p:spPr>
        <p:txBody>
          <a:bodyPr wrap="none" lIns="0" tIns="0" rIns="0" bIns="0" rtlCol="0" anchor="t"/>
          <a:lstStyle/>
          <a:p>
            <a:pP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Avg Glucose Level</a:t>
            </a:r>
            <a:endParaRPr lang="en-US" sz="1750" dirty="0"/>
          </a:p>
        </p:txBody>
      </p:sp>
      <p:sp>
        <p:nvSpPr>
          <p:cNvPr id="24" name="Text 22"/>
          <p:cNvSpPr/>
          <p:nvPr/>
        </p:nvSpPr>
        <p:spPr>
          <a:xfrm>
            <a:off x="7545824" y="6804898"/>
            <a:ext cx="6056352" cy="362903"/>
          </a:xfrm>
          <a:prstGeom prst="rect">
            <a:avLst/>
          </a:prstGeom>
          <a:noFill/>
          <a:ln/>
        </p:spPr>
        <p:txBody>
          <a:bodyPr wrap="none" lIns="0" tIns="0" rIns="0" bIns="0" rtlCol="0" anchor="t"/>
          <a:lstStyle/>
          <a:p>
            <a:pP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Patient's average glucose level</a:t>
            </a:r>
            <a:endParaRPr lang="en-US" sz="1750" dirty="0"/>
          </a:p>
        </p:txBody>
      </p:sp>
      <p:sp>
        <p:nvSpPr>
          <p:cNvPr id="25" name="Shape 23"/>
          <p:cNvSpPr/>
          <p:nvPr/>
        </p:nvSpPr>
        <p:spPr>
          <a:xfrm>
            <a:off x="801410" y="7311509"/>
            <a:ext cx="13027581" cy="650319"/>
          </a:xfrm>
          <a:prstGeom prst="rect">
            <a:avLst/>
          </a:prstGeom>
          <a:solidFill>
            <a:srgbClr val="000000">
              <a:alpha val="4000"/>
            </a:srgbClr>
          </a:solidFill>
          <a:ln/>
        </p:spPr>
      </p:sp>
      <p:sp>
        <p:nvSpPr>
          <p:cNvPr id="26" name="Text 24"/>
          <p:cNvSpPr/>
          <p:nvPr/>
        </p:nvSpPr>
        <p:spPr>
          <a:xfrm>
            <a:off x="1028224" y="7455217"/>
            <a:ext cx="6056352" cy="362903"/>
          </a:xfrm>
          <a:prstGeom prst="rect">
            <a:avLst/>
          </a:prstGeom>
          <a:noFill/>
          <a:ln/>
        </p:spPr>
        <p:txBody>
          <a:bodyPr wrap="none" lIns="0" tIns="0" rIns="0" bIns="0" rtlCol="0" anchor="t"/>
          <a:lstStyle/>
          <a:p>
            <a:pP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BMI</a:t>
            </a:r>
            <a:endParaRPr lang="en-US" sz="1750" dirty="0"/>
          </a:p>
        </p:txBody>
      </p:sp>
      <p:sp>
        <p:nvSpPr>
          <p:cNvPr id="27" name="Text 25"/>
          <p:cNvSpPr/>
          <p:nvPr/>
        </p:nvSpPr>
        <p:spPr>
          <a:xfrm>
            <a:off x="7545824" y="7455217"/>
            <a:ext cx="6056352" cy="362903"/>
          </a:xfrm>
          <a:prstGeom prst="rect">
            <a:avLst/>
          </a:prstGeom>
          <a:noFill/>
          <a:ln/>
        </p:spPr>
        <p:txBody>
          <a:bodyPr wrap="none" lIns="0" tIns="0" rIns="0" bIns="0" rtlCol="0" anchor="t"/>
          <a:lstStyle/>
          <a:p>
            <a:pP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Patient's body mass index</a:t>
            </a:r>
            <a:endParaRPr lang="en-US" sz="1750" dirty="0"/>
          </a:p>
        </p:txBody>
      </p:sp>
      <p:sp>
        <p:nvSpPr>
          <p:cNvPr id="28" name="Shape 26"/>
          <p:cNvSpPr/>
          <p:nvPr/>
        </p:nvSpPr>
        <p:spPr>
          <a:xfrm>
            <a:off x="801410" y="7961828"/>
            <a:ext cx="13027581" cy="1013222"/>
          </a:xfrm>
          <a:prstGeom prst="rect">
            <a:avLst/>
          </a:prstGeom>
          <a:solidFill>
            <a:srgbClr val="FFFFFF">
              <a:alpha val="4000"/>
            </a:srgbClr>
          </a:solidFill>
          <a:ln/>
        </p:spPr>
      </p:sp>
      <p:sp>
        <p:nvSpPr>
          <p:cNvPr id="29" name="Text 27"/>
          <p:cNvSpPr/>
          <p:nvPr/>
        </p:nvSpPr>
        <p:spPr>
          <a:xfrm>
            <a:off x="1028224" y="8105537"/>
            <a:ext cx="6056352" cy="362903"/>
          </a:xfrm>
          <a:prstGeom prst="rect">
            <a:avLst/>
          </a:prstGeom>
          <a:noFill/>
          <a:ln/>
        </p:spPr>
        <p:txBody>
          <a:bodyPr wrap="none" lIns="0" tIns="0" rIns="0" bIns="0" rtlCol="0" anchor="t"/>
          <a:lstStyle/>
          <a:p>
            <a:pP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Smoking Status</a:t>
            </a:r>
            <a:endParaRPr lang="en-US" sz="1750" dirty="0"/>
          </a:p>
        </p:txBody>
      </p:sp>
      <p:sp>
        <p:nvSpPr>
          <p:cNvPr id="30" name="Text 28"/>
          <p:cNvSpPr/>
          <p:nvPr/>
        </p:nvSpPr>
        <p:spPr>
          <a:xfrm>
            <a:off x="7545824" y="8105537"/>
            <a:ext cx="6056352" cy="725805"/>
          </a:xfrm>
          <a:prstGeom prst="rect">
            <a:avLst/>
          </a:prstGeom>
          <a:noFill/>
          <a:ln/>
        </p:spPr>
        <p:txBody>
          <a:bodyPr wrap="square" lIns="0" tIns="0" rIns="0" bIns="0" rtlCol="0" anchor="t"/>
          <a:lstStyle/>
          <a:p>
            <a:pP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Patient's smoking status (formerly smoked/never smoked/smokes/Unknown)</a:t>
            </a:r>
            <a:endParaRPr lang="en-US" sz="1750" dirty="0"/>
          </a:p>
        </p:txBody>
      </p:sp>
      <p:sp>
        <p:nvSpPr>
          <p:cNvPr id="31" name="Shape 29"/>
          <p:cNvSpPr/>
          <p:nvPr/>
        </p:nvSpPr>
        <p:spPr>
          <a:xfrm>
            <a:off x="801410" y="8975050"/>
            <a:ext cx="13027581" cy="650319"/>
          </a:xfrm>
          <a:prstGeom prst="rect">
            <a:avLst/>
          </a:prstGeom>
          <a:solidFill>
            <a:srgbClr val="000000">
              <a:alpha val="4000"/>
            </a:srgbClr>
          </a:solidFill>
          <a:ln/>
        </p:spPr>
      </p:sp>
      <p:sp>
        <p:nvSpPr>
          <p:cNvPr id="32" name="Text 30"/>
          <p:cNvSpPr/>
          <p:nvPr/>
        </p:nvSpPr>
        <p:spPr>
          <a:xfrm>
            <a:off x="1028224" y="9118759"/>
            <a:ext cx="6056352" cy="362903"/>
          </a:xfrm>
          <a:prstGeom prst="rect">
            <a:avLst/>
          </a:prstGeom>
          <a:noFill/>
          <a:ln/>
        </p:spPr>
        <p:txBody>
          <a:bodyPr wrap="none" lIns="0" tIns="0" rIns="0" bIns="0" rtlCol="0" anchor="t"/>
          <a:lstStyle/>
          <a:p>
            <a:pP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Stroke</a:t>
            </a:r>
            <a:endParaRPr lang="en-US" sz="1750" dirty="0"/>
          </a:p>
        </p:txBody>
      </p:sp>
      <p:sp>
        <p:nvSpPr>
          <p:cNvPr id="33" name="Text 31"/>
          <p:cNvSpPr/>
          <p:nvPr/>
        </p:nvSpPr>
        <p:spPr>
          <a:xfrm>
            <a:off x="7545824" y="9118759"/>
            <a:ext cx="6056352" cy="362903"/>
          </a:xfrm>
          <a:prstGeom prst="rect">
            <a:avLst/>
          </a:prstGeom>
          <a:noFill/>
          <a:ln/>
        </p:spPr>
        <p:txBody>
          <a:bodyPr wrap="none" lIns="0" tIns="0" rIns="0" bIns="0" rtlCol="0" anchor="t"/>
          <a:lstStyle/>
          <a:p>
            <a:pP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Target variable indicating stroke occurrence (0/1)</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427488" y="3043118"/>
            <a:ext cx="4919305" cy="4886563"/>
          </a:xfrm>
          <a:prstGeom prst="rect">
            <a:avLst/>
          </a:prstGeom>
        </p:spPr>
      </p:pic>
      <p:sp>
        <p:nvSpPr>
          <p:cNvPr id="3" name="Text 0"/>
          <p:cNvSpPr/>
          <p:nvPr/>
        </p:nvSpPr>
        <p:spPr>
          <a:xfrm>
            <a:off x="793790" y="3229689"/>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272D45"/>
                </a:solidFill>
                <a:latin typeface="Kanit Light" pitchFamily="34" charset="0"/>
                <a:ea typeface="Kanit Light" pitchFamily="34" charset="-122"/>
                <a:cs typeface="Kanit Light" pitchFamily="34" charset="-120"/>
              </a:rPr>
              <a:t>Preprocessing data</a:t>
            </a:r>
            <a:endParaRPr lang="en-US" sz="4450" dirty="0"/>
          </a:p>
        </p:txBody>
      </p:sp>
      <p:sp>
        <p:nvSpPr>
          <p:cNvPr id="4" name="Text 1"/>
          <p:cNvSpPr/>
          <p:nvPr/>
        </p:nvSpPr>
        <p:spPr>
          <a:xfrm>
            <a:off x="793790" y="4278630"/>
            <a:ext cx="7556421" cy="362903"/>
          </a:xfrm>
          <a:prstGeom prst="rect">
            <a:avLst/>
          </a:prstGeom>
          <a:noFill/>
          <a:ln/>
        </p:spPr>
        <p:txBody>
          <a:bodyPr wrap="none" lIns="0" tIns="0" rIns="0" bIns="0" rtlCol="0" anchor="t"/>
          <a:lstStyle/>
          <a:p>
            <a:pPr indent="0" marL="0">
              <a:lnSpc>
                <a:spcPts val="2850"/>
              </a:lnSpc>
              <a:buNone/>
            </a:pPr>
            <a:r>
              <a:rPr lang="en-US" sz="1750" b="1" dirty="0">
                <a:solidFill>
                  <a:srgbClr val="2C3249"/>
                </a:solidFill>
                <a:latin typeface="Martel Sans" pitchFamily="34" charset="0"/>
                <a:ea typeface="Martel Sans" pitchFamily="34" charset="-122"/>
                <a:cs typeface="Martel Sans" pitchFamily="34" charset="-120"/>
              </a:rPr>
              <a:t>Data cleansing</a:t>
            </a:r>
            <a:endParaRPr lang="en-US" sz="1750" dirty="0"/>
          </a:p>
        </p:txBody>
      </p:sp>
      <p:sp>
        <p:nvSpPr>
          <p:cNvPr id="5" name="Text 2"/>
          <p:cNvSpPr/>
          <p:nvPr/>
        </p:nvSpPr>
        <p:spPr>
          <a:xfrm>
            <a:off x="793790" y="4896683"/>
            <a:ext cx="7556421" cy="725805"/>
          </a:xfrm>
          <a:prstGeom prst="rect">
            <a:avLst/>
          </a:prstGeom>
          <a:noFill/>
          <a:ln/>
        </p:spPr>
        <p:txBody>
          <a:bodyPr wrap="square" lIns="0" tIns="0" rIns="0" bIns="0" rtlCol="0" anchor="t"/>
          <a:lstStyle/>
          <a:p>
            <a:pP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Since the data includes NA values and unknown values, we did the following steps for data cleasing:</a:t>
            </a:r>
            <a:endParaRPr lang="en-US" sz="1750" dirty="0"/>
          </a:p>
        </p:txBody>
      </p:sp>
      <p:sp>
        <p:nvSpPr>
          <p:cNvPr id="6" name="Text 3"/>
          <p:cNvSpPr/>
          <p:nvPr/>
        </p:nvSpPr>
        <p:spPr>
          <a:xfrm>
            <a:off x="793790" y="5877639"/>
            <a:ext cx="7556421"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1"/>
            </a:pPr>
            <a:r>
              <a:rPr lang="en-US" sz="1750" dirty="0">
                <a:solidFill>
                  <a:srgbClr val="2C3249"/>
                </a:solidFill>
                <a:latin typeface="Martel Sans" pitchFamily="34" charset="0"/>
                <a:ea typeface="Martel Sans" pitchFamily="34" charset="-122"/>
                <a:cs typeface="Martel Sans" pitchFamily="34" charset="-120"/>
              </a:rPr>
              <a:t>Remove data that contains “N/A”. (remove 201 from 5109)</a:t>
            </a:r>
            <a:endParaRPr lang="en-US" sz="1750" dirty="0"/>
          </a:p>
        </p:txBody>
      </p:sp>
      <p:sp>
        <p:nvSpPr>
          <p:cNvPr id="7" name="Text 4"/>
          <p:cNvSpPr/>
          <p:nvPr/>
        </p:nvSpPr>
        <p:spPr>
          <a:xfrm>
            <a:off x="793790" y="6319838"/>
            <a:ext cx="7556421"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2"/>
            </a:pPr>
            <a:r>
              <a:rPr lang="en-US" sz="1750" dirty="0">
                <a:solidFill>
                  <a:srgbClr val="2C3249"/>
                </a:solidFill>
                <a:latin typeface="Martel Sans" pitchFamily="34" charset="0"/>
                <a:ea typeface="Martel Sans" pitchFamily="34" charset="-122"/>
                <a:cs typeface="Martel Sans" pitchFamily="34" charset="-120"/>
              </a:rPr>
              <a:t>Remove data with the gender of “Other”. (remove 1 from 5109)</a:t>
            </a:r>
            <a:endParaRPr lang="en-US" sz="1750" dirty="0"/>
          </a:p>
        </p:txBody>
      </p:sp>
      <p:sp>
        <p:nvSpPr>
          <p:cNvPr id="8" name="Text 5"/>
          <p:cNvSpPr/>
          <p:nvPr/>
        </p:nvSpPr>
        <p:spPr>
          <a:xfrm>
            <a:off x="793790" y="6762036"/>
            <a:ext cx="7556421"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3"/>
            </a:pPr>
            <a:r>
              <a:rPr lang="en-US" sz="1750" dirty="0">
                <a:solidFill>
                  <a:srgbClr val="2C3249"/>
                </a:solidFill>
                <a:latin typeface="Martel Sans" pitchFamily="34" charset="0"/>
                <a:ea typeface="Martel Sans" pitchFamily="34" charset="-122"/>
                <a:cs typeface="Martel Sans" pitchFamily="34" charset="-120"/>
              </a:rPr>
              <a:t>Remove column “ID” that is meaningless for classification.</a:t>
            </a:r>
            <a:endParaRPr lang="en-US" sz="1750" dirty="0"/>
          </a:p>
        </p:txBody>
      </p:sp>
      <p:sp>
        <p:nvSpPr>
          <p:cNvPr id="9" name="Text 6"/>
          <p:cNvSpPr/>
          <p:nvPr/>
        </p:nvSpPr>
        <p:spPr>
          <a:xfrm>
            <a:off x="793790" y="7380089"/>
            <a:ext cx="7556421"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FFFFFF">
              <a:alpha val="85000"/>
            </a:srgbClr>
          </a:solidFill>
          <a:ln/>
        </p:spPr>
      </p:sp>
      <p:sp>
        <p:nvSpPr>
          <p:cNvPr id="4" name="Text 1"/>
          <p:cNvSpPr/>
          <p:nvPr/>
        </p:nvSpPr>
        <p:spPr>
          <a:xfrm>
            <a:off x="4342090" y="5131951"/>
            <a:ext cx="5946100" cy="708779"/>
          </a:xfrm>
          <a:prstGeom prst="rect">
            <a:avLst/>
          </a:prstGeom>
          <a:noFill/>
          <a:ln/>
        </p:spPr>
        <p:txBody>
          <a:bodyPr wrap="none" lIns="0" tIns="0" rIns="0" bIns="0" rtlCol="0" anchor="t"/>
          <a:lstStyle/>
          <a:p>
            <a:pPr algn="ctr" indent="0" marL="0">
              <a:lnSpc>
                <a:spcPts val="5550"/>
              </a:lnSpc>
              <a:buNone/>
            </a:pPr>
            <a:r>
              <a:rPr lang="en-US" sz="4450" dirty="0">
                <a:solidFill>
                  <a:srgbClr val="272D45"/>
                </a:solidFill>
                <a:latin typeface="Kanit Light" pitchFamily="34" charset="0"/>
                <a:ea typeface="Kanit Light" pitchFamily="34" charset="-122"/>
                <a:cs typeface="Kanit Light" pitchFamily="34" charset="-120"/>
              </a:rPr>
              <a:t>02</a:t>
            </a:r>
            <a:pPr algn="ctr" indent="0" marL="0">
              <a:lnSpc>
                <a:spcPts val="5550"/>
              </a:lnSpc>
              <a:buNone/>
            </a:pPr>
            <a:r>
              <a:rPr lang="en-US" sz="4450" b="1" dirty="0">
                <a:solidFill>
                  <a:srgbClr val="272D45"/>
                </a:solidFill>
                <a:latin typeface="Kanit Light" pitchFamily="34" charset="0"/>
                <a:ea typeface="Kanit Light" pitchFamily="34" charset="-122"/>
                <a:cs typeface="Kanit Light" pitchFamily="34" charset="-120"/>
              </a:rPr>
              <a:t> </a:t>
            </a:r>
            <a:pPr algn="ctr" indent="0" marL="0">
              <a:lnSpc>
                <a:spcPts val="5550"/>
              </a:lnSpc>
              <a:buNone/>
            </a:pPr>
            <a:r>
              <a:rPr lang="en-US" sz="4450" dirty="0">
                <a:solidFill>
                  <a:srgbClr val="272D45"/>
                </a:solidFill>
                <a:latin typeface="Kanit Light" pitchFamily="34" charset="0"/>
                <a:ea typeface="Kanit Light" pitchFamily="34" charset="-122"/>
                <a:cs typeface="Kanit Light" pitchFamily="34" charset="-120"/>
              </a:rPr>
              <a:t>)</a:t>
            </a:r>
            <a:pPr algn="ctr" indent="0" marL="0">
              <a:lnSpc>
                <a:spcPts val="5550"/>
              </a:lnSpc>
              <a:buNone/>
            </a:pPr>
            <a:r>
              <a:rPr lang="en-US" sz="4450" b="1" dirty="0">
                <a:solidFill>
                  <a:srgbClr val="272D45"/>
                </a:solidFill>
                <a:latin typeface="Kanit Light" pitchFamily="34" charset="0"/>
                <a:ea typeface="Kanit Light" pitchFamily="34" charset="-122"/>
                <a:cs typeface="Kanit Light" pitchFamily="34" charset="-120"/>
              </a:rPr>
              <a:t> Data Visualization</a:t>
            </a:r>
            <a:endParaRPr lang="en-US" sz="4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808196"/>
            <a:ext cx="13042821" cy="1417558"/>
          </a:xfrm>
          <a:prstGeom prst="rect">
            <a:avLst/>
          </a:prstGeom>
          <a:noFill/>
          <a:ln/>
        </p:spPr>
        <p:txBody>
          <a:bodyPr wrap="square" lIns="0" tIns="0" rIns="0" bIns="0" rtlCol="0" anchor="t"/>
          <a:lstStyle/>
          <a:p>
            <a:pPr indent="0" marL="0">
              <a:lnSpc>
                <a:spcPts val="5550"/>
              </a:lnSpc>
              <a:buNone/>
            </a:pPr>
            <a:r>
              <a:rPr lang="en-US" sz="4450" dirty="0">
                <a:solidFill>
                  <a:srgbClr val="272D45"/>
                </a:solidFill>
                <a:latin typeface="Kanit Light" pitchFamily="34" charset="0"/>
                <a:ea typeface="Kanit Light" pitchFamily="34" charset="-122"/>
                <a:cs typeface="Kanit Light" pitchFamily="34" charset="-120"/>
              </a:rPr>
              <a:t>How does the distribution of age, gender look across patients?</a:t>
            </a:r>
            <a:endParaRPr lang="en-US" sz="4450" dirty="0"/>
          </a:p>
        </p:txBody>
      </p:sp>
      <p:pic>
        <p:nvPicPr>
          <p:cNvPr id="3" name="Image 0" descr="preencoded.png">    </p:cNvPr>
          <p:cNvPicPr>
            <a:picLocks noChangeAspect="1"/>
          </p:cNvPicPr>
          <p:nvPr/>
        </p:nvPicPr>
        <p:blipFill>
          <a:blip r:embed="rId1"/>
          <a:stretch>
            <a:fillRect/>
          </a:stretch>
        </p:blipFill>
        <p:spPr>
          <a:xfrm>
            <a:off x="793790" y="2679383"/>
            <a:ext cx="10144244" cy="6504146"/>
          </a:xfrm>
          <a:prstGeom prst="rect">
            <a:avLst/>
          </a:prstGeom>
        </p:spPr>
      </p:pic>
      <p:sp>
        <p:nvSpPr>
          <p:cNvPr id="4" name="Text 1"/>
          <p:cNvSpPr/>
          <p:nvPr/>
        </p:nvSpPr>
        <p:spPr>
          <a:xfrm>
            <a:off x="793790" y="9438680"/>
            <a:ext cx="13042821" cy="725805"/>
          </a:xfrm>
          <a:prstGeom prst="rect">
            <a:avLst/>
          </a:prstGeom>
          <a:noFill/>
          <a:ln/>
        </p:spPr>
        <p:txBody>
          <a:bodyPr wrap="square" lIns="0" tIns="0" rIns="0" bIns="0" rtlCol="0" anchor="t"/>
          <a:lstStyle/>
          <a:p>
            <a:pP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Based on this Gender-Based Age Distribution plot we can say that we have little bit more of female data as compare to man. we have lot of data of people between the ages of 40 and 80.</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22</Slides>
  <Notes>22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2024-11-26T15:33:24Z</dcterms:created>
  <dcterms:modified xsi:type="dcterms:W3CDTF">2024-11-26T15:33:24Z</dcterms:modified>
</cp:coreProperties>
</file>